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4630400" cy="8229600"/>
  <p:notesSz cx="8229600" cy="14630400"/>
  <p:embeddedFontLst>
    <p:embeddedFont>
      <p:font typeface="Inter"/>
      <p:regular r:id="rId17"/>
    </p:embeddedFont>
    <p:embeddedFont>
      <p:font typeface="Inter"/>
      <p:regular r:id="rId18"/>
    </p:embeddedFont>
    <p:embeddedFont>
      <p:font typeface="Inter"/>
      <p:regular r:id="rId19"/>
    </p:embeddedFont>
    <p:embeddedFont>
      <p:font typeface="Inter"/>
      <p:regular r:id="rId20"/>
    </p:embeddedFont>
    <p:embeddedFont>
      <p:font typeface="Inter"/>
      <p:regular r:id="rId21"/>
    </p:embeddedFont>
    <p:embeddedFont>
      <p:font typeface="Inter"/>
      <p:regular r:id="rId22"/>
    </p:embeddedFont>
    <p:embeddedFont>
      <p:font typeface="Inter"/>
      <p:regular r:id="rId23"/>
    </p:embeddedFont>
    <p:embeddedFont>
      <p:font typeface="Inter"/>
      <p:regular r:id="rId2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 Id="rId22" Type="http://schemas.openxmlformats.org/officeDocument/2006/relationships/font" Target="fonts/font6.fntdata"/><Relationship Id="rId23" Type="http://schemas.openxmlformats.org/officeDocument/2006/relationships/font" Target="fonts/font7.fntdata"/><Relationship Id="rId2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0-1.png"/><Relationship Id="rId3"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1-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5.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7.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8.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9.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0.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image" Target="../media/image-10-4.svg"/><Relationship Id="rId5" Type="http://schemas.openxmlformats.org/officeDocument/2006/relationships/image" Target="../media/image-10-5.png"/><Relationship Id="rId6" Type="http://schemas.openxmlformats.org/officeDocument/2006/relationships/image" Target="../media/image-10-6.svg"/><Relationship Id="rId7" Type="http://schemas.openxmlformats.org/officeDocument/2006/relationships/image" Target="../media/image-10-7.png"/><Relationship Id="rId8" Type="http://schemas.openxmlformats.org/officeDocument/2006/relationships/image" Target="../media/image-10-8.svg"/><Relationship Id="rId9" Type="http://schemas.openxmlformats.org/officeDocument/2006/relationships/slideLayout" Target="../slideLayouts/slideLayout11.xml"/><Relationship Id="rId10"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2730103"/>
            <a:ext cx="7556421" cy="1240155"/>
          </a:xfrm>
          <a:prstGeom prst="rect">
            <a:avLst/>
          </a:prstGeom>
          <a:noFill/>
          <a:ln/>
        </p:spPr>
        <p:txBody>
          <a:bodyPr wrap="square" lIns="0" tIns="0" rIns="0" bIns="0" rtlCol="0" anchor="t"/>
          <a:lstStyle/>
          <a:p>
            <a:pPr algn="l" indent="0" marL="0">
              <a:lnSpc>
                <a:spcPts val="4850"/>
              </a:lnSpc>
              <a:buNone/>
            </a:pPr>
            <a:r>
              <a:rPr lang="en-US" sz="3900" b="1" dirty="0">
                <a:solidFill>
                  <a:srgbClr val="000000"/>
                </a:solidFill>
                <a:latin typeface="Inter Bold" pitchFamily="34" charset="0"/>
                <a:ea typeface="Inter Bold" pitchFamily="34" charset="-122"/>
                <a:cs typeface="Inter Bold" pitchFamily="34" charset="-120"/>
              </a:rPr>
              <a:t>AI World Models Revolution 2026</a:t>
            </a:r>
            <a:endParaRPr lang="en-US" sz="3900" dirty="0"/>
          </a:p>
        </p:txBody>
      </p:sp>
      <p:sp>
        <p:nvSpPr>
          <p:cNvPr id="4" name="Text 1"/>
          <p:cNvSpPr/>
          <p:nvPr/>
        </p:nvSpPr>
        <p:spPr>
          <a:xfrm>
            <a:off x="793790" y="4267914"/>
            <a:ext cx="7556421"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Beyond Language: How AI Is Learning to Understand Space, Time &amp; Reality Itself</a:t>
            </a:r>
            <a:endParaRPr lang="en-US" sz="1550" dirty="0"/>
          </a:p>
        </p:txBody>
      </p:sp>
      <p:sp>
        <p:nvSpPr>
          <p:cNvPr id="5" name="Shape 2"/>
          <p:cNvSpPr/>
          <p:nvPr/>
        </p:nvSpPr>
        <p:spPr>
          <a:xfrm>
            <a:off x="793790" y="5126236"/>
            <a:ext cx="1629728" cy="373142"/>
          </a:xfrm>
          <a:prstGeom prst="roundRect">
            <a:avLst>
              <a:gd name="adj" fmla="val 17872"/>
            </a:avLst>
          </a:prstGeom>
          <a:solidFill>
            <a:srgbClr val="DADBF1"/>
          </a:solidFill>
          <a:ln/>
        </p:spPr>
      </p:sp>
      <p:sp>
        <p:nvSpPr>
          <p:cNvPr id="6" name="Text 3"/>
          <p:cNvSpPr/>
          <p:nvPr/>
        </p:nvSpPr>
        <p:spPr>
          <a:xfrm>
            <a:off x="912852" y="5185767"/>
            <a:ext cx="1391603" cy="254079"/>
          </a:xfrm>
          <a:prstGeom prst="rect">
            <a:avLst/>
          </a:prstGeom>
          <a:noFill/>
          <a:ln/>
        </p:spPr>
        <p:txBody>
          <a:bodyPr wrap="none" lIns="0" tIns="0" rIns="0" bIns="0" rtlCol="0" anchor="t"/>
          <a:lstStyle/>
          <a:p>
            <a:pPr algn="l" indent="0" marL="0">
              <a:lnSpc>
                <a:spcPts val="2000"/>
              </a:lnSpc>
              <a:buNone/>
            </a:pPr>
            <a:r>
              <a:rPr lang="en-US" sz="1250" dirty="0">
                <a:solidFill>
                  <a:srgbClr val="272525"/>
                </a:solidFill>
                <a:latin typeface="Inter" pitchFamily="34" charset="0"/>
                <a:ea typeface="Inter" pitchFamily="34" charset="-122"/>
                <a:cs typeface="Inter" pitchFamily="34" charset="-120"/>
              </a:rPr>
              <a:t>16 JANUARY 2026</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699855"/>
            <a:ext cx="12349401" cy="620078"/>
          </a:xfrm>
          <a:prstGeom prst="rect">
            <a:avLst/>
          </a:prstGeom>
          <a:noFill/>
          <a:ln/>
        </p:spPr>
        <p:txBody>
          <a:bodyPr wrap="none" lIns="0" tIns="0" rIns="0" bIns="0" rtlCol="0" anchor="t"/>
          <a:lstStyle/>
          <a:p>
            <a:pPr algn="l" indent="0" marL="0">
              <a:lnSpc>
                <a:spcPts val="4850"/>
              </a:lnSpc>
              <a:buNone/>
            </a:pPr>
            <a:r>
              <a:rPr lang="en-US" sz="3900" b="1" dirty="0">
                <a:solidFill>
                  <a:srgbClr val="000000"/>
                </a:solidFill>
                <a:latin typeface="Inter Bold" pitchFamily="34" charset="0"/>
                <a:ea typeface="Inter Bold" pitchFamily="34" charset="-122"/>
                <a:cs typeface="Inter Bold" pitchFamily="34" charset="-120"/>
              </a:rPr>
              <a:t>Industry Shakeup: The $5 Billion World Model Race</a:t>
            </a:r>
            <a:endParaRPr lang="en-US" sz="3900" dirty="0"/>
          </a:p>
        </p:txBody>
      </p:sp>
      <p:sp>
        <p:nvSpPr>
          <p:cNvPr id="3" name="Shape 1"/>
          <p:cNvSpPr/>
          <p:nvPr/>
        </p:nvSpPr>
        <p:spPr>
          <a:xfrm>
            <a:off x="793790" y="2716768"/>
            <a:ext cx="4215289" cy="2428875"/>
          </a:xfrm>
          <a:prstGeom prst="roundRect">
            <a:avLst>
              <a:gd name="adj" fmla="val 3432"/>
            </a:avLst>
          </a:prstGeom>
          <a:solidFill>
            <a:srgbClr val="DADBF1"/>
          </a:solidFill>
          <a:ln w="7620">
            <a:solidFill>
              <a:srgbClr val="C0C1D7"/>
            </a:solidFill>
            <a:prstDash val="solid"/>
          </a:ln>
        </p:spPr>
      </p:sp>
      <p:sp>
        <p:nvSpPr>
          <p:cNvPr id="4" name="Text 2"/>
          <p:cNvSpPr/>
          <p:nvPr/>
        </p:nvSpPr>
        <p:spPr>
          <a:xfrm>
            <a:off x="999768" y="2922746"/>
            <a:ext cx="2991564"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Yann LeCun's Bold Move</a:t>
            </a:r>
            <a:endParaRPr lang="en-US" sz="1950" dirty="0"/>
          </a:p>
        </p:txBody>
      </p:sp>
      <p:sp>
        <p:nvSpPr>
          <p:cNvPr id="5" name="Text 3"/>
          <p:cNvSpPr/>
          <p:nvPr/>
        </p:nvSpPr>
        <p:spPr>
          <a:xfrm>
            <a:off x="999768" y="3351967"/>
            <a:ext cx="3803333" cy="1587698"/>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Meta's Chief AI Scientist departs to launch groundbreaking world model startup, targeting an unprecedented $5 billion valuation in the spatial AI revolution</a:t>
            </a:r>
            <a:endParaRPr lang="en-US" sz="1550" dirty="0"/>
          </a:p>
        </p:txBody>
      </p:sp>
      <p:sp>
        <p:nvSpPr>
          <p:cNvPr id="6" name="Shape 4"/>
          <p:cNvSpPr/>
          <p:nvPr/>
        </p:nvSpPr>
        <p:spPr>
          <a:xfrm>
            <a:off x="5207437" y="2716768"/>
            <a:ext cx="4215408" cy="2428875"/>
          </a:xfrm>
          <a:prstGeom prst="roundRect">
            <a:avLst>
              <a:gd name="adj" fmla="val 3432"/>
            </a:avLst>
          </a:prstGeom>
          <a:solidFill>
            <a:srgbClr val="DADBF1"/>
          </a:solidFill>
          <a:ln w="7620">
            <a:solidFill>
              <a:srgbClr val="C0C1D7"/>
            </a:solidFill>
            <a:prstDash val="solid"/>
          </a:ln>
        </p:spPr>
      </p:sp>
      <p:sp>
        <p:nvSpPr>
          <p:cNvPr id="7" name="Text 5"/>
          <p:cNvSpPr/>
          <p:nvPr/>
        </p:nvSpPr>
        <p:spPr>
          <a:xfrm>
            <a:off x="5413415" y="2922746"/>
            <a:ext cx="3066812"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Google DeepMind Strikes</a:t>
            </a:r>
            <a:endParaRPr lang="en-US" sz="1950" dirty="0"/>
          </a:p>
        </p:txBody>
      </p:sp>
      <p:sp>
        <p:nvSpPr>
          <p:cNvPr id="8" name="Text 6"/>
          <p:cNvSpPr/>
          <p:nvPr/>
        </p:nvSpPr>
        <p:spPr>
          <a:xfrm>
            <a:off x="5413415" y="3351967"/>
            <a:ext cx="3803452" cy="127015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Genie 3 released with state-of-the-art capabilities, setting new benchmarks for realistic virtual environment generation and 4D scene understanding</a:t>
            </a:r>
            <a:endParaRPr lang="en-US" sz="1550" dirty="0"/>
          </a:p>
        </p:txBody>
      </p:sp>
      <p:sp>
        <p:nvSpPr>
          <p:cNvPr id="9" name="Shape 7"/>
          <p:cNvSpPr/>
          <p:nvPr/>
        </p:nvSpPr>
        <p:spPr>
          <a:xfrm>
            <a:off x="9621203" y="2716768"/>
            <a:ext cx="4215289" cy="2428875"/>
          </a:xfrm>
          <a:prstGeom prst="roundRect">
            <a:avLst>
              <a:gd name="adj" fmla="val 3432"/>
            </a:avLst>
          </a:prstGeom>
          <a:solidFill>
            <a:srgbClr val="DADBF1"/>
          </a:solidFill>
          <a:ln w="7620">
            <a:solidFill>
              <a:srgbClr val="C0C1D7"/>
            </a:solidFill>
            <a:prstDash val="solid"/>
          </a:ln>
        </p:spPr>
      </p:sp>
      <p:sp>
        <p:nvSpPr>
          <p:cNvPr id="10" name="Text 8"/>
          <p:cNvSpPr/>
          <p:nvPr/>
        </p:nvSpPr>
        <p:spPr>
          <a:xfrm>
            <a:off x="9827181" y="2922746"/>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Meta Doubles Down</a:t>
            </a:r>
            <a:endParaRPr lang="en-US" sz="1950" dirty="0"/>
          </a:p>
        </p:txBody>
      </p:sp>
      <p:sp>
        <p:nvSpPr>
          <p:cNvPr id="11" name="Text 9"/>
          <p:cNvSpPr/>
          <p:nvPr/>
        </p:nvSpPr>
        <p:spPr>
          <a:xfrm>
            <a:off x="9827181" y="3351967"/>
            <a:ext cx="3803333" cy="127015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Expanding robotics division with world model integration, positioning for leadership in physical AI and embodied intelligence systems</a:t>
            </a:r>
            <a:endParaRPr lang="en-US" sz="1550" dirty="0"/>
          </a:p>
        </p:txBody>
      </p:sp>
      <p:sp>
        <p:nvSpPr>
          <p:cNvPr id="12" name="Shape 10"/>
          <p:cNvSpPr/>
          <p:nvPr/>
        </p:nvSpPr>
        <p:spPr>
          <a:xfrm>
            <a:off x="793790" y="5368885"/>
            <a:ext cx="13042821" cy="1160740"/>
          </a:xfrm>
          <a:prstGeom prst="roundRect">
            <a:avLst>
              <a:gd name="adj" fmla="val 7182"/>
            </a:avLst>
          </a:prstGeom>
          <a:solidFill>
            <a:srgbClr val="C7C9EA"/>
          </a:solidFill>
          <a:ln/>
        </p:spPr>
      </p:sp>
      <p:pic>
        <p:nvPicPr>
          <p:cNvPr id="13" name="Image 0" descr="preencoded.png">    </p:cNvPr>
          <p:cNvPicPr>
            <a:picLocks noChangeAspect="1"/>
          </p:cNvPicPr>
          <p:nvPr/>
        </p:nvPicPr>
        <p:blipFill>
          <a:blip r:embed="rId1"/>
          <a:stretch>
            <a:fillRect/>
          </a:stretch>
        </p:blipFill>
        <p:spPr>
          <a:xfrm>
            <a:off x="992148" y="5671780"/>
            <a:ext cx="248007" cy="198358"/>
          </a:xfrm>
          <a:prstGeom prst="rect">
            <a:avLst/>
          </a:prstGeom>
        </p:spPr>
      </p:pic>
      <p:sp>
        <p:nvSpPr>
          <p:cNvPr id="14" name="Text 11"/>
          <p:cNvSpPr/>
          <p:nvPr/>
        </p:nvSpPr>
        <p:spPr>
          <a:xfrm>
            <a:off x="1438513" y="5616773"/>
            <a:ext cx="12199739" cy="635079"/>
          </a:xfrm>
          <a:prstGeom prst="rect">
            <a:avLst/>
          </a:prstGeom>
          <a:noFill/>
          <a:ln/>
        </p:spPr>
        <p:txBody>
          <a:bodyPr wrap="square" lIns="0" tIns="0" rIns="0" bIns="0" rtlCol="0" anchor="t"/>
          <a:lstStyle/>
          <a:p>
            <a:pPr algn="l" indent="0" marL="0">
              <a:lnSpc>
                <a:spcPts val="2500"/>
              </a:lnSpc>
              <a:buNone/>
            </a:pPr>
            <a:r>
              <a:rPr lang="en-US" sz="1550" dirty="0">
                <a:solidFill>
                  <a:srgbClr val="000000"/>
                </a:solidFill>
                <a:latin typeface="Inter" pitchFamily="34" charset="0"/>
                <a:ea typeface="Inter" pitchFamily="34" charset="-122"/>
                <a:cs typeface="Inter" pitchFamily="34" charset="-120"/>
              </a:rPr>
              <a:t>The race to dominate spatial AI is accelerating faster than anticipated, with major players committing billions to world model development</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131808"/>
            <a:ext cx="6017895" cy="620078"/>
          </a:xfrm>
          <a:prstGeom prst="rect">
            <a:avLst/>
          </a:prstGeom>
          <a:noFill/>
          <a:ln/>
        </p:spPr>
        <p:txBody>
          <a:bodyPr wrap="none" lIns="0" tIns="0" rIns="0" bIns="0" rtlCol="0" anchor="t"/>
          <a:lstStyle/>
          <a:p>
            <a:pPr algn="l" indent="0" marL="0">
              <a:lnSpc>
                <a:spcPts val="4850"/>
              </a:lnSpc>
              <a:buNone/>
            </a:pPr>
            <a:r>
              <a:rPr lang="en-US" sz="3900" b="1" dirty="0">
                <a:solidFill>
                  <a:srgbClr val="000000"/>
                </a:solidFill>
                <a:latin typeface="Inter Bold" pitchFamily="34" charset="0"/>
                <a:ea typeface="Inter Bold" pitchFamily="34" charset="-122"/>
                <a:cs typeface="Inter Bold" pitchFamily="34" charset="-120"/>
              </a:rPr>
              <a:t>What Are World Models?</a:t>
            </a:r>
            <a:endParaRPr lang="en-US" sz="3900" dirty="0"/>
          </a:p>
        </p:txBody>
      </p:sp>
      <p:sp>
        <p:nvSpPr>
          <p:cNvPr id="4" name="Text 1"/>
          <p:cNvSpPr/>
          <p:nvPr/>
        </p:nvSpPr>
        <p:spPr>
          <a:xfrm>
            <a:off x="6280190" y="2247900"/>
            <a:ext cx="3050858" cy="310158"/>
          </a:xfrm>
          <a:prstGeom prst="rect">
            <a:avLst/>
          </a:prstGeom>
          <a:noFill/>
          <a:ln/>
        </p:spPr>
        <p:txBody>
          <a:bodyPr wrap="none" lIns="0" tIns="0" rIns="0" bIns="0" rtlCol="0" anchor="t"/>
          <a:lstStyle/>
          <a:p>
            <a:pPr algn="l" indent="0" marL="0">
              <a:lnSpc>
                <a:spcPts val="2400"/>
              </a:lnSpc>
              <a:buNone/>
            </a:pPr>
            <a:r>
              <a:rPr lang="en-US" sz="1950" b="1" dirty="0">
                <a:solidFill>
                  <a:srgbClr val="000000"/>
                </a:solidFill>
                <a:latin typeface="Inter Bold" pitchFamily="34" charset="0"/>
                <a:ea typeface="Inter Bold" pitchFamily="34" charset="-122"/>
                <a:cs typeface="Inter Bold" pitchFamily="34" charset="-120"/>
              </a:rPr>
              <a:t>Language Models (LLMs)</a:t>
            </a:r>
            <a:endParaRPr lang="en-US" sz="1950" dirty="0"/>
          </a:p>
        </p:txBody>
      </p:sp>
      <p:sp>
        <p:nvSpPr>
          <p:cNvPr id="5" name="Text 2"/>
          <p:cNvSpPr/>
          <p:nvPr/>
        </p:nvSpPr>
        <p:spPr>
          <a:xfrm>
            <a:off x="6280190" y="2756416"/>
            <a:ext cx="3536156" cy="2857857"/>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Traditional AI systems predict the next word in a sequence, processing information as one-dimensional text streams. They understand language patterns and relationships between words but lack comprehension of physical reality, spatial relationships, or how objects move and interact in real environments.</a:t>
            </a:r>
            <a:endParaRPr lang="en-US" sz="1550" dirty="0"/>
          </a:p>
        </p:txBody>
      </p:sp>
      <p:sp>
        <p:nvSpPr>
          <p:cNvPr id="6" name="Shape 3"/>
          <p:cNvSpPr/>
          <p:nvPr/>
        </p:nvSpPr>
        <p:spPr>
          <a:xfrm>
            <a:off x="10165199" y="2049542"/>
            <a:ext cx="3821906" cy="3743325"/>
          </a:xfrm>
          <a:prstGeom prst="roundRect">
            <a:avLst>
              <a:gd name="adj" fmla="val 3818"/>
            </a:avLst>
          </a:prstGeom>
          <a:solidFill>
            <a:srgbClr val="5E98F1"/>
          </a:solidFill>
          <a:ln/>
        </p:spPr>
      </p:sp>
      <p:sp>
        <p:nvSpPr>
          <p:cNvPr id="7" name="Text 4"/>
          <p:cNvSpPr/>
          <p:nvPr/>
        </p:nvSpPr>
        <p:spPr>
          <a:xfrm>
            <a:off x="10363557" y="2247900"/>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000000"/>
                </a:solidFill>
                <a:latin typeface="Inter Bold" pitchFamily="34" charset="0"/>
                <a:ea typeface="Inter Bold" pitchFamily="34" charset="-122"/>
                <a:cs typeface="Inter Bold" pitchFamily="34" charset="-120"/>
              </a:rPr>
              <a:t>World Models</a:t>
            </a:r>
            <a:endParaRPr lang="en-US" sz="1950" dirty="0"/>
          </a:p>
        </p:txBody>
      </p:sp>
      <p:sp>
        <p:nvSpPr>
          <p:cNvPr id="8" name="Text 5"/>
          <p:cNvSpPr/>
          <p:nvPr/>
        </p:nvSpPr>
        <p:spPr>
          <a:xfrm>
            <a:off x="10363557" y="2756416"/>
            <a:ext cx="3425190" cy="2540318"/>
          </a:xfrm>
          <a:prstGeom prst="rect">
            <a:avLst/>
          </a:prstGeom>
          <a:noFill/>
          <a:ln/>
        </p:spPr>
        <p:txBody>
          <a:bodyPr wrap="square" lIns="0" tIns="0" rIns="0" bIns="0" rtlCol="0" anchor="t"/>
          <a:lstStyle/>
          <a:p>
            <a:pPr algn="l" indent="0" marL="0">
              <a:lnSpc>
                <a:spcPts val="2500"/>
              </a:lnSpc>
              <a:buNone/>
            </a:pPr>
            <a:r>
              <a:rPr lang="en-US" sz="1550" dirty="0">
                <a:solidFill>
                  <a:srgbClr val="000000"/>
                </a:solidFill>
                <a:latin typeface="Inter" pitchFamily="34" charset="0"/>
                <a:ea typeface="Inter" pitchFamily="34" charset="-122"/>
                <a:cs typeface="Inter" pitchFamily="34" charset="-120"/>
              </a:rPr>
              <a:t>Next-generation AI systems that predict the next frame in physical reality, understanding how things move, interact, and change in 4D space (3D geometry plus time). They learn the physics, causality, and spatial relationships that govern our physical world.</a:t>
            </a:r>
            <a:endParaRPr lang="en-US" sz="1550" dirty="0"/>
          </a:p>
        </p:txBody>
      </p:sp>
      <p:sp>
        <p:nvSpPr>
          <p:cNvPr id="9" name="Text 6"/>
          <p:cNvSpPr/>
          <p:nvPr/>
        </p:nvSpPr>
        <p:spPr>
          <a:xfrm>
            <a:off x="6577846" y="6239351"/>
            <a:ext cx="7258764"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World models represent a fundamental shift from understanding language to understanding reality itself</a:t>
            </a:r>
            <a:endParaRPr lang="en-US" sz="1550" dirty="0"/>
          </a:p>
        </p:txBody>
      </p:sp>
      <p:sp>
        <p:nvSpPr>
          <p:cNvPr id="10" name="Shape 7"/>
          <p:cNvSpPr/>
          <p:nvPr/>
        </p:nvSpPr>
        <p:spPr>
          <a:xfrm>
            <a:off x="6280190" y="6016109"/>
            <a:ext cx="22860" cy="1081564"/>
          </a:xfrm>
          <a:prstGeom prst="rect">
            <a:avLst/>
          </a:prstGeom>
          <a:solidFill>
            <a:srgbClr val="4950BC"/>
          </a:solidFill>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80098" y="536972"/>
            <a:ext cx="12291298" cy="609362"/>
          </a:xfrm>
          <a:prstGeom prst="rect">
            <a:avLst/>
          </a:prstGeom>
          <a:noFill/>
          <a:ln/>
        </p:spPr>
        <p:txBody>
          <a:bodyPr wrap="none" lIns="0" tIns="0" rIns="0" bIns="0" rtlCol="0" anchor="t"/>
          <a:lstStyle/>
          <a:p>
            <a:pPr algn="l" indent="0" marL="0">
              <a:lnSpc>
                <a:spcPts val="4750"/>
              </a:lnSpc>
              <a:buNone/>
            </a:pPr>
            <a:r>
              <a:rPr lang="en-US" sz="3800" b="1" dirty="0">
                <a:solidFill>
                  <a:srgbClr val="000000"/>
                </a:solidFill>
                <a:latin typeface="Inter Bold" pitchFamily="34" charset="0"/>
                <a:ea typeface="Inter Bold" pitchFamily="34" charset="-122"/>
                <a:cs typeface="Inter Bold" pitchFamily="34" charset="-120"/>
              </a:rPr>
              <a:t>The Fundamental Difference: From Words to Worlds</a:t>
            </a:r>
            <a:endParaRPr lang="en-US" sz="3800" dirty="0"/>
          </a:p>
        </p:txBody>
      </p:sp>
      <p:pic>
        <p:nvPicPr>
          <p:cNvPr id="3" name="Image 0" descr="preencoded.png">    </p:cNvPr>
          <p:cNvPicPr>
            <a:picLocks noChangeAspect="1"/>
          </p:cNvPicPr>
          <p:nvPr/>
        </p:nvPicPr>
        <p:blipFill>
          <a:blip r:embed="rId1"/>
          <a:stretch>
            <a:fillRect/>
          </a:stretch>
        </p:blipFill>
        <p:spPr>
          <a:xfrm>
            <a:off x="780098" y="1529596"/>
            <a:ext cx="4619030" cy="2854762"/>
          </a:xfrm>
          <a:prstGeom prst="rect">
            <a:avLst/>
          </a:prstGeom>
        </p:spPr>
      </p:pic>
      <p:sp>
        <p:nvSpPr>
          <p:cNvPr id="4" name="Text 1"/>
          <p:cNvSpPr/>
          <p:nvPr/>
        </p:nvSpPr>
        <p:spPr>
          <a:xfrm>
            <a:off x="780098" y="4623911"/>
            <a:ext cx="2437924" cy="304800"/>
          </a:xfrm>
          <a:prstGeom prst="rect">
            <a:avLst/>
          </a:prstGeom>
          <a:noFill/>
          <a:ln/>
        </p:spPr>
        <p:txBody>
          <a:bodyPr wrap="none" lIns="0" tIns="0" rIns="0" bIns="0" rtlCol="0" anchor="t"/>
          <a:lstStyle/>
          <a:p>
            <a:pPr algn="l" indent="0" marL="0">
              <a:lnSpc>
                <a:spcPts val="2350"/>
              </a:lnSpc>
              <a:buNone/>
            </a:pPr>
            <a:r>
              <a:rPr lang="en-US" sz="1900" b="1" dirty="0">
                <a:solidFill>
                  <a:srgbClr val="272525"/>
                </a:solidFill>
                <a:latin typeface="Inter Bold" pitchFamily="34" charset="0"/>
                <a:ea typeface="Inter Bold" pitchFamily="34" charset="-122"/>
                <a:cs typeface="Inter Bold" pitchFamily="34" charset="-120"/>
              </a:rPr>
              <a:t>Language Models</a:t>
            </a:r>
            <a:endParaRPr lang="en-US" sz="1900" dirty="0"/>
          </a:p>
        </p:txBody>
      </p:sp>
      <p:sp>
        <p:nvSpPr>
          <p:cNvPr id="5" name="Text 2"/>
          <p:cNvSpPr/>
          <p:nvPr/>
        </p:nvSpPr>
        <p:spPr>
          <a:xfrm>
            <a:off x="780098" y="5043607"/>
            <a:ext cx="6415326" cy="1546791"/>
          </a:xfrm>
          <a:prstGeom prst="rect">
            <a:avLst/>
          </a:prstGeom>
          <a:noFill/>
          <a:ln/>
        </p:spPr>
        <p:txBody>
          <a:bodyPr wrap="square" lIns="0" tIns="0" rIns="0" bIns="0" rtlCol="0" anchor="t"/>
          <a:lstStyle/>
          <a:p>
            <a:pPr algn="l" marL="342900" indent="-342900">
              <a:lnSpc>
                <a:spcPts val="2400"/>
              </a:lnSpc>
              <a:buSzPct val="100000"/>
              <a:buChar char="•"/>
            </a:pPr>
            <a:r>
              <a:rPr lang="en-US" sz="1500" dirty="0">
                <a:solidFill>
                  <a:srgbClr val="272525"/>
                </a:solidFill>
                <a:latin typeface="Inter" pitchFamily="34" charset="0"/>
                <a:ea typeface="Inter" pitchFamily="34" charset="-122"/>
                <a:cs typeface="Inter" pitchFamily="34" charset="-120"/>
              </a:rPr>
              <a:t>Text-based sequential processing</a:t>
            </a:r>
            <a:endParaRPr lang="en-US" sz="1500" dirty="0"/>
          </a:p>
          <a:p>
            <a:pPr algn="l" marL="342900" indent="-342900">
              <a:lnSpc>
                <a:spcPts val="2400"/>
              </a:lnSpc>
              <a:buSzPct val="100000"/>
              <a:buChar char="•"/>
            </a:pPr>
            <a:r>
              <a:rPr lang="en-US" sz="1500" dirty="0">
                <a:solidFill>
                  <a:srgbClr val="272525"/>
                </a:solidFill>
                <a:latin typeface="Inter" pitchFamily="34" charset="0"/>
                <a:ea typeface="Inter" pitchFamily="34" charset="-122"/>
                <a:cs typeface="Inter" pitchFamily="34" charset="-120"/>
              </a:rPr>
              <a:t>One-dimensional information flow</a:t>
            </a:r>
            <a:endParaRPr lang="en-US" sz="1500" dirty="0"/>
          </a:p>
          <a:p>
            <a:pPr algn="l" marL="342900" indent="-342900">
              <a:lnSpc>
                <a:spcPts val="2400"/>
              </a:lnSpc>
              <a:buSzPct val="100000"/>
              <a:buChar char="•"/>
            </a:pPr>
            <a:r>
              <a:rPr lang="en-US" sz="1500" dirty="0">
                <a:solidFill>
                  <a:srgbClr val="272525"/>
                </a:solidFill>
                <a:latin typeface="Inter" pitchFamily="34" charset="0"/>
                <a:ea typeface="Inter" pitchFamily="34" charset="-122"/>
                <a:cs typeface="Inter" pitchFamily="34" charset="-120"/>
              </a:rPr>
              <a:t>Pattern recognition in written language</a:t>
            </a:r>
            <a:endParaRPr lang="en-US" sz="1500" dirty="0"/>
          </a:p>
          <a:p>
            <a:pPr algn="l" marL="342900" indent="-342900">
              <a:lnSpc>
                <a:spcPts val="2400"/>
              </a:lnSpc>
              <a:buSzPct val="100000"/>
              <a:buChar char="•"/>
            </a:pPr>
            <a:r>
              <a:rPr lang="en-US" sz="1500" dirty="0">
                <a:solidFill>
                  <a:srgbClr val="272525"/>
                </a:solidFill>
                <a:latin typeface="Inter" pitchFamily="34" charset="0"/>
                <a:ea typeface="Inter" pitchFamily="34" charset="-122"/>
                <a:cs typeface="Inter" pitchFamily="34" charset="-120"/>
              </a:rPr>
              <a:t>No understanding of physical space</a:t>
            </a:r>
            <a:endParaRPr lang="en-US" sz="1500" dirty="0"/>
          </a:p>
          <a:p>
            <a:pPr algn="l" marL="342900" indent="-342900">
              <a:lnSpc>
                <a:spcPts val="2400"/>
              </a:lnSpc>
              <a:buSzPct val="100000"/>
              <a:buChar char="•"/>
            </a:pPr>
            <a:r>
              <a:rPr lang="en-US" sz="1500" dirty="0">
                <a:solidFill>
                  <a:srgbClr val="272525"/>
                </a:solidFill>
                <a:latin typeface="Inter" pitchFamily="34" charset="0"/>
                <a:ea typeface="Inter" pitchFamily="34" charset="-122"/>
                <a:cs typeface="Inter" pitchFamily="34" charset="-120"/>
              </a:rPr>
              <a:t>Training on billions of words</a:t>
            </a:r>
            <a:endParaRPr lang="en-US" sz="1500" dirty="0"/>
          </a:p>
        </p:txBody>
      </p:sp>
      <p:pic>
        <p:nvPicPr>
          <p:cNvPr id="6" name="Image 1" descr="preencoded.png">    </p:cNvPr>
          <p:cNvPicPr>
            <a:picLocks noChangeAspect="1"/>
          </p:cNvPicPr>
          <p:nvPr/>
        </p:nvPicPr>
        <p:blipFill>
          <a:blip r:embed="rId2"/>
          <a:stretch>
            <a:fillRect/>
          </a:stretch>
        </p:blipFill>
        <p:spPr>
          <a:xfrm>
            <a:off x="7434977" y="1529596"/>
            <a:ext cx="4619030" cy="2854762"/>
          </a:xfrm>
          <a:prstGeom prst="rect">
            <a:avLst/>
          </a:prstGeom>
        </p:spPr>
      </p:pic>
      <p:sp>
        <p:nvSpPr>
          <p:cNvPr id="7" name="Text 3"/>
          <p:cNvSpPr/>
          <p:nvPr/>
        </p:nvSpPr>
        <p:spPr>
          <a:xfrm>
            <a:off x="7434977" y="4623911"/>
            <a:ext cx="2437924" cy="304800"/>
          </a:xfrm>
          <a:prstGeom prst="rect">
            <a:avLst/>
          </a:prstGeom>
          <a:noFill/>
          <a:ln/>
        </p:spPr>
        <p:txBody>
          <a:bodyPr wrap="none" lIns="0" tIns="0" rIns="0" bIns="0" rtlCol="0" anchor="t"/>
          <a:lstStyle/>
          <a:p>
            <a:pPr algn="l" indent="0" marL="0">
              <a:lnSpc>
                <a:spcPts val="2350"/>
              </a:lnSpc>
              <a:buNone/>
            </a:pPr>
            <a:r>
              <a:rPr lang="en-US" sz="1900" b="1" dirty="0">
                <a:solidFill>
                  <a:srgbClr val="272525"/>
                </a:solidFill>
                <a:latin typeface="Inter Bold" pitchFamily="34" charset="0"/>
                <a:ea typeface="Inter Bold" pitchFamily="34" charset="-122"/>
                <a:cs typeface="Inter Bold" pitchFamily="34" charset="-120"/>
              </a:rPr>
              <a:t>World Models</a:t>
            </a:r>
            <a:endParaRPr lang="en-US" sz="1900" dirty="0"/>
          </a:p>
        </p:txBody>
      </p:sp>
      <p:sp>
        <p:nvSpPr>
          <p:cNvPr id="8" name="Text 4"/>
          <p:cNvSpPr/>
          <p:nvPr/>
        </p:nvSpPr>
        <p:spPr>
          <a:xfrm>
            <a:off x="7434977" y="5043607"/>
            <a:ext cx="6415326" cy="1546791"/>
          </a:xfrm>
          <a:prstGeom prst="rect">
            <a:avLst/>
          </a:prstGeom>
          <a:noFill/>
          <a:ln/>
        </p:spPr>
        <p:txBody>
          <a:bodyPr wrap="square" lIns="0" tIns="0" rIns="0" bIns="0" rtlCol="0" anchor="t"/>
          <a:lstStyle/>
          <a:p>
            <a:pPr algn="l" marL="342900" indent="-342900">
              <a:lnSpc>
                <a:spcPts val="2400"/>
              </a:lnSpc>
              <a:buSzPct val="100000"/>
              <a:buChar char="•"/>
            </a:pPr>
            <a:r>
              <a:rPr lang="en-US" sz="1500" dirty="0">
                <a:solidFill>
                  <a:srgbClr val="272525"/>
                </a:solidFill>
                <a:latin typeface="Inter" pitchFamily="34" charset="0"/>
                <a:ea typeface="Inter" pitchFamily="34" charset="-122"/>
                <a:cs typeface="Inter" pitchFamily="34" charset="-120"/>
              </a:rPr>
              <a:t>Spatial understanding across 4D</a:t>
            </a:r>
            <a:endParaRPr lang="en-US" sz="1500" dirty="0"/>
          </a:p>
          <a:p>
            <a:pPr algn="l" marL="342900" indent="-342900">
              <a:lnSpc>
                <a:spcPts val="2400"/>
              </a:lnSpc>
              <a:buSzPct val="100000"/>
              <a:buChar char="•"/>
            </a:pPr>
            <a:r>
              <a:rPr lang="en-US" sz="1500" dirty="0">
                <a:solidFill>
                  <a:srgbClr val="272525"/>
                </a:solidFill>
                <a:latin typeface="Inter" pitchFamily="34" charset="0"/>
                <a:ea typeface="Inter" pitchFamily="34" charset="-122"/>
                <a:cs typeface="Inter" pitchFamily="34" charset="-120"/>
              </a:rPr>
              <a:t>Multi-dimensional perception</a:t>
            </a:r>
            <a:endParaRPr lang="en-US" sz="1500" dirty="0"/>
          </a:p>
          <a:p>
            <a:pPr algn="l" marL="342900" indent="-342900">
              <a:lnSpc>
                <a:spcPts val="2400"/>
              </a:lnSpc>
              <a:buSzPct val="100000"/>
              <a:buChar char="•"/>
            </a:pPr>
            <a:r>
              <a:rPr lang="en-US" sz="1500" dirty="0">
                <a:solidFill>
                  <a:srgbClr val="272525"/>
                </a:solidFill>
                <a:latin typeface="Inter" pitchFamily="34" charset="0"/>
                <a:ea typeface="Inter" pitchFamily="34" charset="-122"/>
                <a:cs typeface="Inter" pitchFamily="34" charset="-120"/>
              </a:rPr>
              <a:t>Physics and causality awareness</a:t>
            </a:r>
            <a:endParaRPr lang="en-US" sz="1500" dirty="0"/>
          </a:p>
          <a:p>
            <a:pPr algn="l" marL="342900" indent="-342900">
              <a:lnSpc>
                <a:spcPts val="2400"/>
              </a:lnSpc>
              <a:buSzPct val="100000"/>
              <a:buChar char="•"/>
            </a:pPr>
            <a:r>
              <a:rPr lang="en-US" sz="1500" dirty="0">
                <a:solidFill>
                  <a:srgbClr val="272525"/>
                </a:solidFill>
                <a:latin typeface="Inter" pitchFamily="34" charset="0"/>
                <a:ea typeface="Inter" pitchFamily="34" charset="-122"/>
                <a:cs typeface="Inter" pitchFamily="34" charset="-120"/>
              </a:rPr>
              <a:t>Object permanence and tracking</a:t>
            </a:r>
            <a:endParaRPr lang="en-US" sz="1500" dirty="0"/>
          </a:p>
          <a:p>
            <a:pPr algn="l" marL="342900" indent="-342900">
              <a:lnSpc>
                <a:spcPts val="2400"/>
              </a:lnSpc>
              <a:buSzPct val="100000"/>
              <a:buChar char="•"/>
            </a:pPr>
            <a:r>
              <a:rPr lang="en-US" sz="1500" dirty="0">
                <a:solidFill>
                  <a:srgbClr val="272525"/>
                </a:solidFill>
                <a:latin typeface="Inter" pitchFamily="34" charset="0"/>
                <a:ea typeface="Inter" pitchFamily="34" charset="-122"/>
                <a:cs typeface="Inter" pitchFamily="34" charset="-120"/>
              </a:rPr>
              <a:t>Learning through visual experience</a:t>
            </a:r>
            <a:endParaRPr lang="en-US" sz="1500" dirty="0"/>
          </a:p>
        </p:txBody>
      </p:sp>
      <p:sp>
        <p:nvSpPr>
          <p:cNvPr id="9" name="Text 5"/>
          <p:cNvSpPr/>
          <p:nvPr/>
        </p:nvSpPr>
        <p:spPr>
          <a:xfrm>
            <a:off x="780098" y="6537942"/>
            <a:ext cx="13070205" cy="618649"/>
          </a:xfrm>
          <a:prstGeom prst="rect">
            <a:avLst/>
          </a:prstGeom>
          <a:noFill/>
          <a:ln/>
        </p:spPr>
        <p:txBody>
          <a:bodyPr wrap="square" lIns="0" tIns="0" rIns="0" bIns="0" rtlCol="0" anchor="t"/>
          <a:lstStyle/>
          <a:p>
            <a:pPr algn="l" indent="0" marL="0">
              <a:lnSpc>
                <a:spcPts val="2400"/>
              </a:lnSpc>
              <a:buNone/>
            </a:pPr>
            <a:r>
              <a:rPr lang="en-US" sz="1500" dirty="0">
                <a:solidFill>
                  <a:srgbClr val="272525"/>
                </a:solidFill>
                <a:latin typeface="Inter" pitchFamily="34" charset="0"/>
                <a:ea typeface="Inter" pitchFamily="34" charset="-122"/>
                <a:cs typeface="Inter" pitchFamily="34" charset="-120"/>
              </a:rPr>
              <a:t>World models don't just process information—they comprehend how reality works, enabling AI to interact meaningfully with physical environments and predict consequences of actions.</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667589"/>
            <a:ext cx="10560129" cy="620078"/>
          </a:xfrm>
          <a:prstGeom prst="rect">
            <a:avLst/>
          </a:prstGeom>
          <a:noFill/>
          <a:ln/>
        </p:spPr>
        <p:txBody>
          <a:bodyPr wrap="none" lIns="0" tIns="0" rIns="0" bIns="0" rtlCol="0" anchor="t"/>
          <a:lstStyle/>
          <a:p>
            <a:pPr algn="l" indent="0" marL="0">
              <a:lnSpc>
                <a:spcPts val="4850"/>
              </a:lnSpc>
              <a:buNone/>
            </a:pPr>
            <a:r>
              <a:rPr lang="en-US" sz="3900" b="1" dirty="0">
                <a:solidFill>
                  <a:srgbClr val="000000"/>
                </a:solidFill>
                <a:latin typeface="Inter Bold" pitchFamily="34" charset="0"/>
                <a:ea typeface="Inter Bold" pitchFamily="34" charset="-122"/>
                <a:cs typeface="Inter Bold" pitchFamily="34" charset="-120"/>
              </a:rPr>
              <a:t>Market Analysis: The $5 Billion Opportunity</a:t>
            </a:r>
            <a:endParaRPr lang="en-US" sz="3900" dirty="0"/>
          </a:p>
        </p:txBody>
      </p:sp>
      <p:sp>
        <p:nvSpPr>
          <p:cNvPr id="3" name="Text 1"/>
          <p:cNvSpPr/>
          <p:nvPr/>
        </p:nvSpPr>
        <p:spPr>
          <a:xfrm>
            <a:off x="793790" y="2783681"/>
            <a:ext cx="3074670" cy="654963"/>
          </a:xfrm>
          <a:prstGeom prst="rect">
            <a:avLst/>
          </a:prstGeom>
          <a:noFill/>
          <a:ln/>
        </p:spPr>
        <p:txBody>
          <a:bodyPr wrap="none" lIns="0" tIns="0" rIns="0" bIns="0" rtlCol="0" anchor="t"/>
          <a:lstStyle/>
          <a:p>
            <a:pPr algn="ctr" indent="0" marL="0">
              <a:lnSpc>
                <a:spcPts val="5150"/>
              </a:lnSpc>
              <a:buNone/>
            </a:pPr>
            <a:r>
              <a:rPr lang="en-US" sz="5150" b="1" dirty="0">
                <a:solidFill>
                  <a:srgbClr val="272525"/>
                </a:solidFill>
                <a:latin typeface="Inter Bold" pitchFamily="34" charset="0"/>
                <a:ea typeface="Inter Bold" pitchFamily="34" charset="-122"/>
                <a:cs typeface="Inter Bold" pitchFamily="34" charset="-120"/>
              </a:rPr>
              <a:t>$5B</a:t>
            </a:r>
            <a:endParaRPr lang="en-US" sz="5150" dirty="0"/>
          </a:p>
        </p:txBody>
      </p:sp>
      <p:sp>
        <p:nvSpPr>
          <p:cNvPr id="4" name="Text 2"/>
          <p:cNvSpPr/>
          <p:nvPr/>
        </p:nvSpPr>
        <p:spPr>
          <a:xfrm>
            <a:off x="856298" y="3686651"/>
            <a:ext cx="2949535" cy="310158"/>
          </a:xfrm>
          <a:prstGeom prst="rect">
            <a:avLst/>
          </a:prstGeom>
          <a:noFill/>
          <a:ln/>
        </p:spPr>
        <p:txBody>
          <a:bodyPr wrap="none" lIns="0" tIns="0" rIns="0" bIns="0" rtlCol="0" anchor="t"/>
          <a:lstStyle/>
          <a:p>
            <a:pPr algn="ctr"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Startup Valuation Target</a:t>
            </a:r>
            <a:endParaRPr lang="en-US" sz="1950" dirty="0"/>
          </a:p>
        </p:txBody>
      </p:sp>
      <p:sp>
        <p:nvSpPr>
          <p:cNvPr id="5" name="Text 3"/>
          <p:cNvSpPr/>
          <p:nvPr/>
        </p:nvSpPr>
        <p:spPr>
          <a:xfrm>
            <a:off x="793790" y="4115872"/>
            <a:ext cx="3074670" cy="1270159"/>
          </a:xfrm>
          <a:prstGeom prst="rect">
            <a:avLst/>
          </a:prstGeom>
          <a:noFill/>
          <a:ln/>
        </p:spPr>
        <p:txBody>
          <a:bodyPr wrap="square" lIns="0" tIns="0" rIns="0" bIns="0" rtlCol="0" anchor="t"/>
          <a:lstStyle/>
          <a:p>
            <a:pPr algn="ctr" indent="0" marL="0">
              <a:lnSpc>
                <a:spcPts val="2500"/>
              </a:lnSpc>
              <a:buNone/>
            </a:pPr>
            <a:r>
              <a:rPr lang="en-US" sz="1550" dirty="0">
                <a:solidFill>
                  <a:srgbClr val="272525"/>
                </a:solidFill>
                <a:latin typeface="Inter" pitchFamily="34" charset="0"/>
                <a:ea typeface="Inter" pitchFamily="34" charset="-122"/>
                <a:cs typeface="Inter" pitchFamily="34" charset="-120"/>
              </a:rPr>
              <a:t>Yann LeCun's ambitious funding goal signals massive investor confidence in spatial AI's transformative potential</a:t>
            </a:r>
            <a:endParaRPr lang="en-US" sz="1550" dirty="0"/>
          </a:p>
        </p:txBody>
      </p:sp>
      <p:sp>
        <p:nvSpPr>
          <p:cNvPr id="6" name="Text 4"/>
          <p:cNvSpPr/>
          <p:nvPr/>
        </p:nvSpPr>
        <p:spPr>
          <a:xfrm>
            <a:off x="4116467" y="2783681"/>
            <a:ext cx="3074670" cy="654963"/>
          </a:xfrm>
          <a:prstGeom prst="rect">
            <a:avLst/>
          </a:prstGeom>
          <a:noFill/>
          <a:ln/>
        </p:spPr>
        <p:txBody>
          <a:bodyPr wrap="none" lIns="0" tIns="0" rIns="0" bIns="0" rtlCol="0" anchor="t"/>
          <a:lstStyle/>
          <a:p>
            <a:pPr algn="ctr" indent="0" marL="0">
              <a:lnSpc>
                <a:spcPts val="5150"/>
              </a:lnSpc>
              <a:buNone/>
            </a:pPr>
            <a:r>
              <a:rPr lang="en-US" sz="5150" b="1" dirty="0">
                <a:solidFill>
                  <a:srgbClr val="272525"/>
                </a:solidFill>
                <a:latin typeface="Inter Bold" pitchFamily="34" charset="0"/>
                <a:ea typeface="Inter Bold" pitchFamily="34" charset="-122"/>
                <a:cs typeface="Inter Bold" pitchFamily="34" charset="-120"/>
              </a:rPr>
              <a:t>60</a:t>
            </a:r>
            <a:endParaRPr lang="en-US" sz="5150" dirty="0"/>
          </a:p>
        </p:txBody>
      </p:sp>
      <p:sp>
        <p:nvSpPr>
          <p:cNvPr id="7" name="Text 5"/>
          <p:cNvSpPr/>
          <p:nvPr/>
        </p:nvSpPr>
        <p:spPr>
          <a:xfrm>
            <a:off x="4413290" y="3686651"/>
            <a:ext cx="2480905" cy="310158"/>
          </a:xfrm>
          <a:prstGeom prst="rect">
            <a:avLst/>
          </a:prstGeom>
          <a:noFill/>
          <a:ln/>
        </p:spPr>
        <p:txBody>
          <a:bodyPr wrap="none" lIns="0" tIns="0" rIns="0" bIns="0" rtlCol="0" anchor="t"/>
          <a:lstStyle/>
          <a:p>
            <a:pPr algn="ctr"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Frames Per Second</a:t>
            </a:r>
            <a:endParaRPr lang="en-US" sz="1950" dirty="0"/>
          </a:p>
        </p:txBody>
      </p:sp>
      <p:sp>
        <p:nvSpPr>
          <p:cNvPr id="8" name="Text 6"/>
          <p:cNvSpPr/>
          <p:nvPr/>
        </p:nvSpPr>
        <p:spPr>
          <a:xfrm>
            <a:off x="4116467" y="4115872"/>
            <a:ext cx="3074670" cy="1587698"/>
          </a:xfrm>
          <a:prstGeom prst="rect">
            <a:avLst/>
          </a:prstGeom>
          <a:noFill/>
          <a:ln/>
        </p:spPr>
        <p:txBody>
          <a:bodyPr wrap="square" lIns="0" tIns="0" rIns="0" bIns="0" rtlCol="0" anchor="t"/>
          <a:lstStyle/>
          <a:p>
            <a:pPr algn="ctr" indent="0" marL="0">
              <a:lnSpc>
                <a:spcPts val="2500"/>
              </a:lnSpc>
              <a:buNone/>
            </a:pPr>
            <a:r>
              <a:rPr lang="en-US" sz="1550" dirty="0">
                <a:solidFill>
                  <a:srgbClr val="272525"/>
                </a:solidFill>
                <a:latin typeface="Inter" pitchFamily="34" charset="0"/>
                <a:ea typeface="Inter" pitchFamily="34" charset="-122"/>
                <a:cs typeface="Inter" pitchFamily="34" charset="-120"/>
              </a:rPr>
              <a:t>Real-time video processing capability achieved, enabling seamless interactive applications and live environments</a:t>
            </a:r>
            <a:endParaRPr lang="en-US" sz="1550" dirty="0"/>
          </a:p>
        </p:txBody>
      </p:sp>
      <p:sp>
        <p:nvSpPr>
          <p:cNvPr id="9" name="Text 7"/>
          <p:cNvSpPr/>
          <p:nvPr/>
        </p:nvSpPr>
        <p:spPr>
          <a:xfrm>
            <a:off x="7439144" y="2783681"/>
            <a:ext cx="3074670" cy="654963"/>
          </a:xfrm>
          <a:prstGeom prst="rect">
            <a:avLst/>
          </a:prstGeom>
          <a:noFill/>
          <a:ln/>
        </p:spPr>
        <p:txBody>
          <a:bodyPr wrap="none" lIns="0" tIns="0" rIns="0" bIns="0" rtlCol="0" anchor="t"/>
          <a:lstStyle/>
          <a:p>
            <a:pPr algn="ctr" indent="0" marL="0">
              <a:lnSpc>
                <a:spcPts val="5150"/>
              </a:lnSpc>
              <a:buNone/>
            </a:pPr>
            <a:r>
              <a:rPr lang="en-US" sz="5150" b="1" dirty="0">
                <a:solidFill>
                  <a:srgbClr val="272525"/>
                </a:solidFill>
                <a:latin typeface="Inter Bold" pitchFamily="34" charset="0"/>
                <a:ea typeface="Inter Bold" pitchFamily="34" charset="-122"/>
                <a:cs typeface="Inter Bold" pitchFamily="34" charset="-120"/>
              </a:rPr>
              <a:t>4D</a:t>
            </a:r>
            <a:endParaRPr lang="en-US" sz="5150" dirty="0"/>
          </a:p>
        </p:txBody>
      </p:sp>
      <p:sp>
        <p:nvSpPr>
          <p:cNvPr id="10" name="Text 8"/>
          <p:cNvSpPr/>
          <p:nvPr/>
        </p:nvSpPr>
        <p:spPr>
          <a:xfrm>
            <a:off x="7735967" y="3686651"/>
            <a:ext cx="2480905" cy="310158"/>
          </a:xfrm>
          <a:prstGeom prst="rect">
            <a:avLst/>
          </a:prstGeom>
          <a:noFill/>
          <a:ln/>
        </p:spPr>
        <p:txBody>
          <a:bodyPr wrap="none" lIns="0" tIns="0" rIns="0" bIns="0" rtlCol="0" anchor="t"/>
          <a:lstStyle/>
          <a:p>
            <a:pPr algn="ctr"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Spatial Dimensions</a:t>
            </a:r>
            <a:endParaRPr lang="en-US" sz="1950" dirty="0"/>
          </a:p>
        </p:txBody>
      </p:sp>
      <p:sp>
        <p:nvSpPr>
          <p:cNvPr id="11" name="Text 9"/>
          <p:cNvSpPr/>
          <p:nvPr/>
        </p:nvSpPr>
        <p:spPr>
          <a:xfrm>
            <a:off x="7439144" y="4115872"/>
            <a:ext cx="3074670" cy="1587698"/>
          </a:xfrm>
          <a:prstGeom prst="rect">
            <a:avLst/>
          </a:prstGeom>
          <a:noFill/>
          <a:ln/>
        </p:spPr>
        <p:txBody>
          <a:bodyPr wrap="square" lIns="0" tIns="0" rIns="0" bIns="0" rtlCol="0" anchor="t"/>
          <a:lstStyle/>
          <a:p>
            <a:pPr algn="ctr" indent="0" marL="0">
              <a:lnSpc>
                <a:spcPts val="2500"/>
              </a:lnSpc>
              <a:buNone/>
            </a:pPr>
            <a:r>
              <a:rPr lang="en-US" sz="1550" dirty="0">
                <a:solidFill>
                  <a:srgbClr val="272525"/>
                </a:solidFill>
                <a:latin typeface="Inter" pitchFamily="34" charset="0"/>
                <a:ea typeface="Inter" pitchFamily="34" charset="-122"/>
                <a:cs typeface="Inter" pitchFamily="34" charset="-120"/>
              </a:rPr>
              <a:t>Understanding three-dimensional space plus time creates unprecedented ability to model reality's continuous nature</a:t>
            </a:r>
            <a:endParaRPr lang="en-US" sz="1550" dirty="0"/>
          </a:p>
        </p:txBody>
      </p:sp>
      <p:sp>
        <p:nvSpPr>
          <p:cNvPr id="12" name="Text 10"/>
          <p:cNvSpPr/>
          <p:nvPr/>
        </p:nvSpPr>
        <p:spPr>
          <a:xfrm>
            <a:off x="10761821" y="2783681"/>
            <a:ext cx="3074789" cy="654963"/>
          </a:xfrm>
          <a:prstGeom prst="rect">
            <a:avLst/>
          </a:prstGeom>
          <a:noFill/>
          <a:ln/>
        </p:spPr>
        <p:txBody>
          <a:bodyPr wrap="none" lIns="0" tIns="0" rIns="0" bIns="0" rtlCol="0" anchor="t"/>
          <a:lstStyle/>
          <a:p>
            <a:pPr algn="ctr" indent="0" marL="0">
              <a:lnSpc>
                <a:spcPts val="5150"/>
              </a:lnSpc>
              <a:buNone/>
            </a:pPr>
            <a:r>
              <a:rPr lang="en-US" sz="5150" b="1" dirty="0">
                <a:solidFill>
                  <a:srgbClr val="272525"/>
                </a:solidFill>
                <a:latin typeface="Inter Bold" pitchFamily="34" charset="0"/>
                <a:ea typeface="Inter Bold" pitchFamily="34" charset="-122"/>
                <a:cs typeface="Inter Bold" pitchFamily="34" charset="-120"/>
              </a:rPr>
              <a:t>2026</a:t>
            </a:r>
            <a:endParaRPr lang="en-US" sz="5150" dirty="0"/>
          </a:p>
        </p:txBody>
      </p:sp>
      <p:sp>
        <p:nvSpPr>
          <p:cNvPr id="13" name="Text 11"/>
          <p:cNvSpPr/>
          <p:nvPr/>
        </p:nvSpPr>
        <p:spPr>
          <a:xfrm>
            <a:off x="10994469" y="3686651"/>
            <a:ext cx="2609374" cy="310158"/>
          </a:xfrm>
          <a:prstGeom prst="rect">
            <a:avLst/>
          </a:prstGeom>
          <a:noFill/>
          <a:ln/>
        </p:spPr>
        <p:txBody>
          <a:bodyPr wrap="none" lIns="0" tIns="0" rIns="0" bIns="0" rtlCol="0" anchor="t"/>
          <a:lstStyle/>
          <a:p>
            <a:pPr algn="ctr" indent="0" marL="0">
              <a:lnSpc>
                <a:spcPts val="2400"/>
              </a:lnSpc>
              <a:buNone/>
            </a:pPr>
            <a:r>
              <a:rPr lang="en-US" sz="1950" b="1" dirty="0">
                <a:solidFill>
                  <a:srgbClr val="272525"/>
                </a:solidFill>
                <a:latin typeface="Inter Bold" pitchFamily="34" charset="0"/>
                <a:ea typeface="Inter Bold" pitchFamily="34" charset="-122"/>
                <a:cs typeface="Inter Bold" pitchFamily="34" charset="-120"/>
              </a:rPr>
              <a:t>Mainstream Adoption</a:t>
            </a:r>
            <a:endParaRPr lang="en-US" sz="1950" dirty="0"/>
          </a:p>
        </p:txBody>
      </p:sp>
      <p:sp>
        <p:nvSpPr>
          <p:cNvPr id="14" name="Text 12"/>
          <p:cNvSpPr/>
          <p:nvPr/>
        </p:nvSpPr>
        <p:spPr>
          <a:xfrm>
            <a:off x="10761821" y="4115872"/>
            <a:ext cx="3074789" cy="1587698"/>
          </a:xfrm>
          <a:prstGeom prst="rect">
            <a:avLst/>
          </a:prstGeom>
          <a:noFill/>
          <a:ln/>
        </p:spPr>
        <p:txBody>
          <a:bodyPr wrap="square" lIns="0" tIns="0" rIns="0" bIns="0" rtlCol="0" anchor="t"/>
          <a:lstStyle/>
          <a:p>
            <a:pPr algn="ctr" indent="0" marL="0">
              <a:lnSpc>
                <a:spcPts val="2500"/>
              </a:lnSpc>
              <a:buNone/>
            </a:pPr>
            <a:r>
              <a:rPr lang="en-US" sz="1550" dirty="0">
                <a:solidFill>
                  <a:srgbClr val="272525"/>
                </a:solidFill>
                <a:latin typeface="Inter" pitchFamily="34" charset="0"/>
                <a:ea typeface="Inter" pitchFamily="34" charset="-122"/>
                <a:cs typeface="Inter" pitchFamily="34" charset="-120"/>
              </a:rPr>
              <a:t>Industry analysts predict widespread commercial deployment begins this year, marking the shift from research to production</a:t>
            </a:r>
            <a:endParaRPr lang="en-US" sz="1550" dirty="0"/>
          </a:p>
        </p:txBody>
      </p:sp>
      <p:sp>
        <p:nvSpPr>
          <p:cNvPr id="15" name="Text 13"/>
          <p:cNvSpPr/>
          <p:nvPr/>
        </p:nvSpPr>
        <p:spPr>
          <a:xfrm>
            <a:off x="793790" y="5926812"/>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272525"/>
                </a:solidFill>
                <a:latin typeface="Inter" pitchFamily="34" charset="0"/>
                <a:ea typeface="Inter" pitchFamily="34" charset="-122"/>
                <a:cs typeface="Inter" pitchFamily="34" charset="-120"/>
              </a:rPr>
              <a:t>Major technology companies including Meta, Google, World Labs, Alibaba, and Tencent are investing heavily in world model capabilities, creating a competitive landscape reminiscent of the early language model race.</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1877616"/>
          </a:xfrm>
          <a:prstGeom prst="rect">
            <a:avLst/>
          </a:prstGeom>
        </p:spPr>
      </p:pic>
      <p:sp>
        <p:nvSpPr>
          <p:cNvPr id="3" name="Text 0"/>
          <p:cNvSpPr/>
          <p:nvPr/>
        </p:nvSpPr>
        <p:spPr>
          <a:xfrm>
            <a:off x="1392555" y="2880598"/>
            <a:ext cx="10440233" cy="469344"/>
          </a:xfrm>
          <a:prstGeom prst="rect">
            <a:avLst/>
          </a:prstGeom>
          <a:noFill/>
          <a:ln/>
        </p:spPr>
        <p:txBody>
          <a:bodyPr wrap="none" lIns="0" tIns="0" rIns="0" bIns="0" rtlCol="0" anchor="t"/>
          <a:lstStyle/>
          <a:p>
            <a:pPr algn="l" indent="0" marL="0">
              <a:lnSpc>
                <a:spcPts val="3650"/>
              </a:lnSpc>
              <a:buNone/>
            </a:pPr>
            <a:r>
              <a:rPr lang="en-US" sz="2950" b="1" dirty="0">
                <a:solidFill>
                  <a:srgbClr val="000000"/>
                </a:solidFill>
                <a:latin typeface="Inter Bold" pitchFamily="34" charset="0"/>
                <a:ea typeface="Inter Bold" pitchFamily="34" charset="-122"/>
                <a:cs typeface="Inter Bold" pitchFamily="34" charset="-120"/>
              </a:rPr>
              <a:t>The Peak Data Problem: Why Language Models Hit a Wall</a:t>
            </a:r>
            <a:endParaRPr lang="en-US" sz="2950" dirty="0"/>
          </a:p>
        </p:txBody>
      </p:sp>
      <p:pic>
        <p:nvPicPr>
          <p:cNvPr id="4" name="Image 1" descr="preencoded.png">    </p:cNvPr>
          <p:cNvPicPr>
            <a:picLocks noChangeAspect="1"/>
          </p:cNvPicPr>
          <p:nvPr/>
        </p:nvPicPr>
        <p:blipFill>
          <a:blip r:embed="rId2"/>
          <a:stretch>
            <a:fillRect/>
          </a:stretch>
        </p:blipFill>
        <p:spPr>
          <a:xfrm>
            <a:off x="1392555" y="3520440"/>
            <a:ext cx="751046" cy="1025247"/>
          </a:xfrm>
          <a:prstGeom prst="rect">
            <a:avLst/>
          </a:prstGeom>
        </p:spPr>
      </p:pic>
      <p:sp>
        <p:nvSpPr>
          <p:cNvPr id="5" name="Text 1"/>
          <p:cNvSpPr/>
          <p:nvPr/>
        </p:nvSpPr>
        <p:spPr>
          <a:xfrm>
            <a:off x="2257187" y="3670578"/>
            <a:ext cx="2279452" cy="234672"/>
          </a:xfrm>
          <a:prstGeom prst="rect">
            <a:avLst/>
          </a:prstGeom>
          <a:noFill/>
          <a:ln/>
        </p:spPr>
        <p:txBody>
          <a:bodyPr wrap="none" lIns="0" tIns="0" rIns="0" bIns="0" rtlCol="0" anchor="t"/>
          <a:lstStyle/>
          <a:p>
            <a:pPr algn="l" indent="0" marL="0">
              <a:lnSpc>
                <a:spcPts val="1800"/>
              </a:lnSpc>
              <a:buNone/>
            </a:pPr>
            <a:r>
              <a:rPr lang="en-US" sz="1450" b="1" dirty="0">
                <a:solidFill>
                  <a:srgbClr val="272525"/>
                </a:solidFill>
                <a:latin typeface="Inter Bold" pitchFamily="34" charset="0"/>
                <a:ea typeface="Inter Bold" pitchFamily="34" charset="-122"/>
                <a:cs typeface="Inter Bold" pitchFamily="34" charset="-120"/>
              </a:rPr>
              <a:t>Running Out of Text Data</a:t>
            </a:r>
            <a:endParaRPr lang="en-US" sz="1450" dirty="0"/>
          </a:p>
        </p:txBody>
      </p:sp>
      <p:sp>
        <p:nvSpPr>
          <p:cNvPr id="6" name="Text 2"/>
          <p:cNvSpPr/>
          <p:nvPr/>
        </p:nvSpPr>
        <p:spPr>
          <a:xfrm>
            <a:off x="2257187" y="3973354"/>
            <a:ext cx="10980539" cy="422196"/>
          </a:xfrm>
          <a:prstGeom prst="rect">
            <a:avLst/>
          </a:prstGeom>
          <a:noFill/>
          <a:ln/>
        </p:spPr>
        <p:txBody>
          <a:bodyPr wrap="square" lIns="0" tIns="0" rIns="0" bIns="0" rtlCol="0" anchor="t"/>
          <a:lstStyle/>
          <a:p>
            <a:pPr algn="l" indent="0" marL="0">
              <a:lnSpc>
                <a:spcPts val="1650"/>
              </a:lnSpc>
              <a:buNone/>
            </a:pPr>
            <a:r>
              <a:rPr lang="en-US" sz="1150" dirty="0">
                <a:solidFill>
                  <a:srgbClr val="272525"/>
                </a:solidFill>
                <a:latin typeface="Inter" pitchFamily="34" charset="0"/>
                <a:ea typeface="Inter" pitchFamily="34" charset="-122"/>
                <a:cs typeface="Inter" pitchFamily="34" charset="-120"/>
              </a:rPr>
              <a:t>High-quality written content on the internet is finite. LLMs have already consumed most accessible text, limiting further improvement through traditional training methods.</a:t>
            </a:r>
            <a:endParaRPr lang="en-US" sz="1150" dirty="0"/>
          </a:p>
        </p:txBody>
      </p:sp>
      <p:pic>
        <p:nvPicPr>
          <p:cNvPr id="7" name="Image 2" descr="preencoded.png">    </p:cNvPr>
          <p:cNvPicPr>
            <a:picLocks noChangeAspect="1"/>
          </p:cNvPicPr>
          <p:nvPr/>
        </p:nvPicPr>
        <p:blipFill>
          <a:blip r:embed="rId3"/>
          <a:stretch>
            <a:fillRect/>
          </a:stretch>
        </p:blipFill>
        <p:spPr>
          <a:xfrm>
            <a:off x="1392555" y="4545687"/>
            <a:ext cx="751046" cy="901184"/>
          </a:xfrm>
          <a:prstGeom prst="rect">
            <a:avLst/>
          </a:prstGeom>
        </p:spPr>
      </p:pic>
      <p:sp>
        <p:nvSpPr>
          <p:cNvPr id="8" name="Text 3"/>
          <p:cNvSpPr/>
          <p:nvPr/>
        </p:nvSpPr>
        <p:spPr>
          <a:xfrm>
            <a:off x="2257187" y="4695825"/>
            <a:ext cx="2108240" cy="234672"/>
          </a:xfrm>
          <a:prstGeom prst="rect">
            <a:avLst/>
          </a:prstGeom>
          <a:noFill/>
          <a:ln/>
        </p:spPr>
        <p:txBody>
          <a:bodyPr wrap="none" lIns="0" tIns="0" rIns="0" bIns="0" rtlCol="0" anchor="t"/>
          <a:lstStyle/>
          <a:p>
            <a:pPr algn="l" indent="0" marL="0">
              <a:lnSpc>
                <a:spcPts val="1800"/>
              </a:lnSpc>
              <a:buNone/>
            </a:pPr>
            <a:r>
              <a:rPr lang="en-US" sz="1450" b="1" dirty="0">
                <a:solidFill>
                  <a:srgbClr val="272525"/>
                </a:solidFill>
                <a:latin typeface="Inter Bold" pitchFamily="34" charset="0"/>
                <a:ea typeface="Inter Bold" pitchFamily="34" charset="-122"/>
                <a:cs typeface="Inter Bold" pitchFamily="34" charset="-120"/>
              </a:rPr>
              <a:t>Copyright &amp; Regulation</a:t>
            </a:r>
            <a:endParaRPr lang="en-US" sz="1450" dirty="0"/>
          </a:p>
        </p:txBody>
      </p:sp>
      <p:sp>
        <p:nvSpPr>
          <p:cNvPr id="9" name="Text 4"/>
          <p:cNvSpPr/>
          <p:nvPr/>
        </p:nvSpPr>
        <p:spPr>
          <a:xfrm>
            <a:off x="2257187" y="4998601"/>
            <a:ext cx="10980539" cy="211098"/>
          </a:xfrm>
          <a:prstGeom prst="rect">
            <a:avLst/>
          </a:prstGeom>
          <a:noFill/>
          <a:ln/>
        </p:spPr>
        <p:txBody>
          <a:bodyPr wrap="none" lIns="0" tIns="0" rIns="0" bIns="0" rtlCol="0" anchor="t"/>
          <a:lstStyle/>
          <a:p>
            <a:pPr algn="l" indent="0" marL="0">
              <a:lnSpc>
                <a:spcPts val="1650"/>
              </a:lnSpc>
              <a:buNone/>
            </a:pPr>
            <a:r>
              <a:rPr lang="en-US" sz="1150" dirty="0">
                <a:solidFill>
                  <a:srgbClr val="272525"/>
                </a:solidFill>
                <a:latin typeface="Inter" pitchFamily="34" charset="0"/>
                <a:ea typeface="Inter" pitchFamily="34" charset="-122"/>
                <a:cs typeface="Inter" pitchFamily="34" charset="-120"/>
              </a:rPr>
              <a:t>Legal restrictions and content licensing challenges make it increasingly difficult and expensive to acquire new training data for language models.</a:t>
            </a:r>
            <a:endParaRPr lang="en-US" sz="1150" dirty="0"/>
          </a:p>
        </p:txBody>
      </p:sp>
      <p:pic>
        <p:nvPicPr>
          <p:cNvPr id="10" name="Image 3" descr="preencoded.png">    </p:cNvPr>
          <p:cNvPicPr>
            <a:picLocks noChangeAspect="1"/>
          </p:cNvPicPr>
          <p:nvPr/>
        </p:nvPicPr>
        <p:blipFill>
          <a:blip r:embed="rId4"/>
          <a:stretch>
            <a:fillRect/>
          </a:stretch>
        </p:blipFill>
        <p:spPr>
          <a:xfrm>
            <a:off x="1392555" y="5446871"/>
            <a:ext cx="751046" cy="901184"/>
          </a:xfrm>
          <a:prstGeom prst="rect">
            <a:avLst/>
          </a:prstGeom>
        </p:spPr>
      </p:pic>
      <p:sp>
        <p:nvSpPr>
          <p:cNvPr id="11" name="Text 5"/>
          <p:cNvSpPr/>
          <p:nvPr/>
        </p:nvSpPr>
        <p:spPr>
          <a:xfrm>
            <a:off x="2257187" y="5597009"/>
            <a:ext cx="2420541" cy="234672"/>
          </a:xfrm>
          <a:prstGeom prst="rect">
            <a:avLst/>
          </a:prstGeom>
          <a:noFill/>
          <a:ln/>
        </p:spPr>
        <p:txBody>
          <a:bodyPr wrap="none" lIns="0" tIns="0" rIns="0" bIns="0" rtlCol="0" anchor="t"/>
          <a:lstStyle/>
          <a:p>
            <a:pPr algn="l" indent="0" marL="0">
              <a:lnSpc>
                <a:spcPts val="1800"/>
              </a:lnSpc>
              <a:buNone/>
            </a:pPr>
            <a:r>
              <a:rPr lang="en-US" sz="1450" b="1" dirty="0">
                <a:solidFill>
                  <a:srgbClr val="272525"/>
                </a:solidFill>
                <a:latin typeface="Inter Bold" pitchFamily="34" charset="0"/>
                <a:ea typeface="Inter Bold" pitchFamily="34" charset="-122"/>
                <a:cs typeface="Inter Bold" pitchFamily="34" charset="-120"/>
              </a:rPr>
              <a:t>Paywalled Quality Content</a:t>
            </a:r>
            <a:endParaRPr lang="en-US" sz="1450" dirty="0"/>
          </a:p>
        </p:txBody>
      </p:sp>
      <p:sp>
        <p:nvSpPr>
          <p:cNvPr id="12" name="Text 6"/>
          <p:cNvSpPr/>
          <p:nvPr/>
        </p:nvSpPr>
        <p:spPr>
          <a:xfrm>
            <a:off x="2257187" y="5899785"/>
            <a:ext cx="10980539" cy="211098"/>
          </a:xfrm>
          <a:prstGeom prst="rect">
            <a:avLst/>
          </a:prstGeom>
          <a:noFill/>
          <a:ln/>
        </p:spPr>
        <p:txBody>
          <a:bodyPr wrap="none" lIns="0" tIns="0" rIns="0" bIns="0" rtlCol="0" anchor="t"/>
          <a:lstStyle/>
          <a:p>
            <a:pPr algn="l" indent="0" marL="0">
              <a:lnSpc>
                <a:spcPts val="1650"/>
              </a:lnSpc>
              <a:buNone/>
            </a:pPr>
            <a:r>
              <a:rPr lang="en-US" sz="1150" dirty="0">
                <a:solidFill>
                  <a:srgbClr val="272525"/>
                </a:solidFill>
                <a:latin typeface="Inter" pitchFamily="34" charset="0"/>
                <a:ea typeface="Inter" pitchFamily="34" charset="-122"/>
                <a:cs typeface="Inter" pitchFamily="34" charset="-120"/>
              </a:rPr>
              <a:t>The best, most accurate information is often behind subscriptions and paywalls, creating barriers to comprehensive model training.</a:t>
            </a:r>
            <a:endParaRPr lang="en-US" sz="1150" dirty="0"/>
          </a:p>
        </p:txBody>
      </p:sp>
      <p:sp>
        <p:nvSpPr>
          <p:cNvPr id="13" name="Shape 7"/>
          <p:cNvSpPr/>
          <p:nvPr/>
        </p:nvSpPr>
        <p:spPr>
          <a:xfrm>
            <a:off x="1392555" y="6475928"/>
            <a:ext cx="11845171" cy="750570"/>
          </a:xfrm>
          <a:prstGeom prst="roundRect">
            <a:avLst>
              <a:gd name="adj" fmla="val 8405"/>
            </a:avLst>
          </a:prstGeom>
          <a:solidFill>
            <a:srgbClr val="C7C9EA"/>
          </a:solidFill>
          <a:ln/>
        </p:spPr>
      </p:sp>
      <p:pic>
        <p:nvPicPr>
          <p:cNvPr id="14" name="Image 4" descr="preencoded.png">    </p:cNvPr>
          <p:cNvPicPr>
            <a:picLocks noChangeAspect="1"/>
          </p:cNvPicPr>
          <p:nvPr/>
        </p:nvPicPr>
        <p:blipFill>
          <a:blip r:embed="rId5"/>
          <a:stretch>
            <a:fillRect/>
          </a:stretch>
        </p:blipFill>
        <p:spPr>
          <a:xfrm>
            <a:off x="1542693" y="6684526"/>
            <a:ext cx="187762" cy="150138"/>
          </a:xfrm>
          <a:prstGeom prst="rect">
            <a:avLst/>
          </a:prstGeom>
        </p:spPr>
      </p:pic>
      <p:sp>
        <p:nvSpPr>
          <p:cNvPr id="15" name="Text 8"/>
          <p:cNvSpPr/>
          <p:nvPr/>
        </p:nvSpPr>
        <p:spPr>
          <a:xfrm>
            <a:off x="1880592" y="6627019"/>
            <a:ext cx="11206996" cy="422196"/>
          </a:xfrm>
          <a:prstGeom prst="rect">
            <a:avLst/>
          </a:prstGeom>
          <a:noFill/>
          <a:ln/>
        </p:spPr>
        <p:txBody>
          <a:bodyPr wrap="square" lIns="0" tIns="0" rIns="0" bIns="0" rtlCol="0" anchor="t"/>
          <a:lstStyle/>
          <a:p>
            <a:pPr algn="l" indent="0" marL="0">
              <a:lnSpc>
                <a:spcPts val="1650"/>
              </a:lnSpc>
              <a:buNone/>
            </a:pPr>
            <a:r>
              <a:rPr lang="en-US" sz="1150" b="1" dirty="0">
                <a:solidFill>
                  <a:srgbClr val="000000"/>
                </a:solidFill>
                <a:latin typeface="Inter" pitchFamily="34" charset="0"/>
                <a:ea typeface="Inter" pitchFamily="34" charset="-122"/>
                <a:cs typeface="Inter" pitchFamily="34" charset="-120"/>
              </a:rPr>
              <a:t>The Solution:</a:t>
            </a:r>
            <a:pPr algn="l" indent="0" marL="0">
              <a:lnSpc>
                <a:spcPts val="1650"/>
              </a:lnSpc>
              <a:buNone/>
            </a:pPr>
            <a:r>
              <a:rPr lang="en-US" sz="1150" dirty="0">
                <a:solidFill>
                  <a:srgbClr val="000000"/>
                </a:solidFill>
                <a:latin typeface="Inter" pitchFamily="34" charset="0"/>
                <a:ea typeface="Inter" pitchFamily="34" charset="-122"/>
                <a:cs typeface="Inter" pitchFamily="34" charset="-120"/>
              </a:rPr>
              <a:t> World models learn from videos and spatial data—an abundant resource that circumvents text data limitations while enabling richer understanding of reality</a:t>
            </a:r>
            <a:endParaRPr lang="en-US" sz="11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97587" y="1195745"/>
            <a:ext cx="12409051" cy="544949"/>
          </a:xfrm>
          <a:prstGeom prst="rect">
            <a:avLst/>
          </a:prstGeom>
          <a:noFill/>
          <a:ln/>
        </p:spPr>
        <p:txBody>
          <a:bodyPr wrap="none" lIns="0" tIns="0" rIns="0" bIns="0" rtlCol="0" anchor="t"/>
          <a:lstStyle/>
          <a:p>
            <a:pPr algn="l" indent="0" marL="0">
              <a:lnSpc>
                <a:spcPts val="4250"/>
              </a:lnSpc>
              <a:buNone/>
            </a:pPr>
            <a:r>
              <a:rPr lang="en-US" sz="3400" b="1" dirty="0">
                <a:solidFill>
                  <a:srgbClr val="000000"/>
                </a:solidFill>
                <a:latin typeface="Inter Bold" pitchFamily="34" charset="0"/>
                <a:ea typeface="Inter Bold" pitchFamily="34" charset="-122"/>
                <a:cs typeface="Inter Bold" pitchFamily="34" charset="-120"/>
              </a:rPr>
              <a:t>Seven Revolutionary Applications Transforming Industries</a:t>
            </a:r>
            <a:endParaRPr lang="en-US" sz="3400" dirty="0"/>
          </a:p>
        </p:txBody>
      </p:sp>
      <p:pic>
        <p:nvPicPr>
          <p:cNvPr id="3" name="Image 0" descr="preencoded.png">    </p:cNvPr>
          <p:cNvPicPr>
            <a:picLocks noChangeAspect="1"/>
          </p:cNvPicPr>
          <p:nvPr/>
        </p:nvPicPr>
        <p:blipFill>
          <a:blip r:embed="rId1"/>
          <a:stretch>
            <a:fillRect/>
          </a:stretch>
        </p:blipFill>
        <p:spPr>
          <a:xfrm>
            <a:off x="697587" y="2047161"/>
            <a:ext cx="917853" cy="917853"/>
          </a:xfrm>
          <a:prstGeom prst="rect">
            <a:avLst/>
          </a:prstGeom>
        </p:spPr>
      </p:pic>
      <p:sp>
        <p:nvSpPr>
          <p:cNvPr id="4" name="Text 1"/>
          <p:cNvSpPr/>
          <p:nvPr/>
        </p:nvSpPr>
        <p:spPr>
          <a:xfrm>
            <a:off x="1807012" y="2047161"/>
            <a:ext cx="2055614" cy="544830"/>
          </a:xfrm>
          <a:prstGeom prst="rect">
            <a:avLst/>
          </a:prstGeom>
          <a:noFill/>
          <a:ln/>
        </p:spPr>
        <p:txBody>
          <a:bodyPr wrap="square" lIns="0" tIns="0" rIns="0" bIns="0" rtlCol="0" anchor="t"/>
          <a:lstStyle/>
          <a:p>
            <a:pPr algn="l" indent="0" marL="0">
              <a:lnSpc>
                <a:spcPts val="2100"/>
              </a:lnSpc>
              <a:buNone/>
            </a:pPr>
            <a:r>
              <a:rPr lang="en-US" sz="1700" b="1" dirty="0">
                <a:solidFill>
                  <a:srgbClr val="272525"/>
                </a:solidFill>
                <a:latin typeface="Inter Bold" pitchFamily="34" charset="0"/>
                <a:ea typeface="Inter Bold" pitchFamily="34" charset="-122"/>
                <a:cs typeface="Inter Bold" pitchFamily="34" charset="-120"/>
              </a:rPr>
              <a:t>Robotics &amp; Physical AI</a:t>
            </a:r>
            <a:endParaRPr lang="en-US" sz="1700" dirty="0"/>
          </a:p>
        </p:txBody>
      </p:sp>
      <p:sp>
        <p:nvSpPr>
          <p:cNvPr id="5" name="Text 2"/>
          <p:cNvSpPr/>
          <p:nvPr/>
        </p:nvSpPr>
        <p:spPr>
          <a:xfrm>
            <a:off x="1807012" y="2683907"/>
            <a:ext cx="2055614" cy="1834396"/>
          </a:xfrm>
          <a:prstGeom prst="rect">
            <a:avLst/>
          </a:prstGeom>
          <a:noFill/>
          <a:ln/>
        </p:spPr>
        <p:txBody>
          <a:bodyPr wrap="square" lIns="0" tIns="0" rIns="0" bIns="0" rtlCol="0" anchor="t"/>
          <a:lstStyle/>
          <a:p>
            <a:pPr algn="l" indent="0" marL="0">
              <a:lnSpc>
                <a:spcPts val="2050"/>
              </a:lnSpc>
              <a:buNone/>
            </a:pPr>
            <a:r>
              <a:rPr lang="en-US" sz="1350" dirty="0">
                <a:solidFill>
                  <a:srgbClr val="272525"/>
                </a:solidFill>
                <a:latin typeface="Inter" pitchFamily="34" charset="0"/>
                <a:ea typeface="Inter" pitchFamily="34" charset="-122"/>
                <a:cs typeface="Inter" pitchFamily="34" charset="-120"/>
              </a:rPr>
              <a:t>Enabling robots to navigate complex environments, predict collisions, and manipulate objects with human-like spatial understanding</a:t>
            </a:r>
            <a:endParaRPr lang="en-US" sz="1350" dirty="0"/>
          </a:p>
        </p:txBody>
      </p:sp>
      <p:pic>
        <p:nvPicPr>
          <p:cNvPr id="6" name="Image 1" descr="preencoded.png">    </p:cNvPr>
          <p:cNvPicPr>
            <a:picLocks noChangeAspect="1"/>
          </p:cNvPicPr>
          <p:nvPr/>
        </p:nvPicPr>
        <p:blipFill>
          <a:blip r:embed="rId2"/>
          <a:stretch>
            <a:fillRect/>
          </a:stretch>
        </p:blipFill>
        <p:spPr>
          <a:xfrm>
            <a:off x="4054197" y="2047161"/>
            <a:ext cx="917853" cy="917853"/>
          </a:xfrm>
          <a:prstGeom prst="rect">
            <a:avLst/>
          </a:prstGeom>
        </p:spPr>
      </p:pic>
      <p:sp>
        <p:nvSpPr>
          <p:cNvPr id="7" name="Text 3"/>
          <p:cNvSpPr/>
          <p:nvPr/>
        </p:nvSpPr>
        <p:spPr>
          <a:xfrm>
            <a:off x="5163622" y="2047161"/>
            <a:ext cx="2055733" cy="272415"/>
          </a:xfrm>
          <a:prstGeom prst="rect">
            <a:avLst/>
          </a:prstGeom>
          <a:noFill/>
          <a:ln/>
        </p:spPr>
        <p:txBody>
          <a:bodyPr wrap="none" lIns="0" tIns="0" rIns="0" bIns="0" rtlCol="0" anchor="t"/>
          <a:lstStyle/>
          <a:p>
            <a:pPr algn="l" indent="0" marL="0">
              <a:lnSpc>
                <a:spcPts val="2100"/>
              </a:lnSpc>
              <a:buNone/>
            </a:pPr>
            <a:r>
              <a:rPr lang="en-US" sz="1700" b="1" dirty="0">
                <a:solidFill>
                  <a:srgbClr val="272525"/>
                </a:solidFill>
                <a:latin typeface="Inter Bold" pitchFamily="34" charset="0"/>
                <a:ea typeface="Inter Bold" pitchFamily="34" charset="-122"/>
                <a:cs typeface="Inter Bold" pitchFamily="34" charset="-120"/>
              </a:rPr>
              <a:t>Video Generation</a:t>
            </a:r>
            <a:endParaRPr lang="en-US" sz="1700" dirty="0"/>
          </a:p>
        </p:txBody>
      </p:sp>
      <p:sp>
        <p:nvSpPr>
          <p:cNvPr id="8" name="Text 4"/>
          <p:cNvSpPr/>
          <p:nvPr/>
        </p:nvSpPr>
        <p:spPr>
          <a:xfrm>
            <a:off x="5163622" y="2411492"/>
            <a:ext cx="2055733" cy="1572339"/>
          </a:xfrm>
          <a:prstGeom prst="rect">
            <a:avLst/>
          </a:prstGeom>
          <a:noFill/>
          <a:ln/>
        </p:spPr>
        <p:txBody>
          <a:bodyPr wrap="square" lIns="0" tIns="0" rIns="0" bIns="0" rtlCol="0" anchor="t"/>
          <a:lstStyle/>
          <a:p>
            <a:pPr algn="l" indent="0" marL="0">
              <a:lnSpc>
                <a:spcPts val="2050"/>
              </a:lnSpc>
              <a:buNone/>
            </a:pPr>
            <a:r>
              <a:rPr lang="en-US" sz="1350" dirty="0">
                <a:solidFill>
                  <a:srgbClr val="272525"/>
                </a:solidFill>
                <a:latin typeface="Inter" pitchFamily="34" charset="0"/>
                <a:ea typeface="Inter" pitchFamily="34" charset="-122"/>
                <a:cs typeface="Inter" pitchFamily="34" charset="-120"/>
              </a:rPr>
              <a:t>Creating consistent, physics-accurate videos where objects maintain properties throughout scenes without artificial glitches</a:t>
            </a:r>
            <a:endParaRPr lang="en-US" sz="1350" dirty="0"/>
          </a:p>
        </p:txBody>
      </p:sp>
      <p:pic>
        <p:nvPicPr>
          <p:cNvPr id="9" name="Image 2" descr="preencoded.png">    </p:cNvPr>
          <p:cNvPicPr>
            <a:picLocks noChangeAspect="1"/>
          </p:cNvPicPr>
          <p:nvPr/>
        </p:nvPicPr>
        <p:blipFill>
          <a:blip r:embed="rId3"/>
          <a:stretch>
            <a:fillRect/>
          </a:stretch>
        </p:blipFill>
        <p:spPr>
          <a:xfrm>
            <a:off x="7410926" y="2047161"/>
            <a:ext cx="917853" cy="917853"/>
          </a:xfrm>
          <a:prstGeom prst="rect">
            <a:avLst/>
          </a:prstGeom>
        </p:spPr>
      </p:pic>
      <p:sp>
        <p:nvSpPr>
          <p:cNvPr id="10" name="Text 5"/>
          <p:cNvSpPr/>
          <p:nvPr/>
        </p:nvSpPr>
        <p:spPr>
          <a:xfrm>
            <a:off x="8520351" y="2047161"/>
            <a:ext cx="2055733" cy="272415"/>
          </a:xfrm>
          <a:prstGeom prst="rect">
            <a:avLst/>
          </a:prstGeom>
          <a:noFill/>
          <a:ln/>
        </p:spPr>
        <p:txBody>
          <a:bodyPr wrap="none" lIns="0" tIns="0" rIns="0" bIns="0" rtlCol="0" anchor="t"/>
          <a:lstStyle/>
          <a:p>
            <a:pPr algn="l" indent="0" marL="0">
              <a:lnSpc>
                <a:spcPts val="2100"/>
              </a:lnSpc>
              <a:buNone/>
            </a:pPr>
            <a:r>
              <a:rPr lang="en-US" sz="1700" b="1" dirty="0">
                <a:solidFill>
                  <a:srgbClr val="272525"/>
                </a:solidFill>
                <a:latin typeface="Inter Bold" pitchFamily="34" charset="0"/>
                <a:ea typeface="Inter Bold" pitchFamily="34" charset="-122"/>
                <a:cs typeface="Inter Bold" pitchFamily="34" charset="-120"/>
              </a:rPr>
              <a:t>Augmented Reality</a:t>
            </a:r>
            <a:endParaRPr lang="en-US" sz="1700" dirty="0"/>
          </a:p>
        </p:txBody>
      </p:sp>
      <p:sp>
        <p:nvSpPr>
          <p:cNvPr id="11" name="Text 6"/>
          <p:cNvSpPr/>
          <p:nvPr/>
        </p:nvSpPr>
        <p:spPr>
          <a:xfrm>
            <a:off x="8520351" y="2411492"/>
            <a:ext cx="2055733" cy="1572339"/>
          </a:xfrm>
          <a:prstGeom prst="rect">
            <a:avLst/>
          </a:prstGeom>
          <a:noFill/>
          <a:ln/>
        </p:spPr>
        <p:txBody>
          <a:bodyPr wrap="square" lIns="0" tIns="0" rIns="0" bIns="0" rtlCol="0" anchor="t"/>
          <a:lstStyle/>
          <a:p>
            <a:pPr algn="l" indent="0" marL="0">
              <a:lnSpc>
                <a:spcPts val="2050"/>
              </a:lnSpc>
              <a:buNone/>
            </a:pPr>
            <a:r>
              <a:rPr lang="en-US" sz="1350" dirty="0">
                <a:solidFill>
                  <a:srgbClr val="272525"/>
                </a:solidFill>
                <a:latin typeface="Inter" pitchFamily="34" charset="0"/>
                <a:ea typeface="Inter" pitchFamily="34" charset="-122"/>
                <a:cs typeface="Inter" pitchFamily="34" charset="-120"/>
              </a:rPr>
              <a:t>Anchoring digital objects in physical space with realistic lighting, occlusions, and persistent placement across sessions</a:t>
            </a:r>
            <a:endParaRPr lang="en-US" sz="1350" dirty="0"/>
          </a:p>
        </p:txBody>
      </p:sp>
      <p:pic>
        <p:nvPicPr>
          <p:cNvPr id="12" name="Image 3" descr="preencoded.png">    </p:cNvPr>
          <p:cNvPicPr>
            <a:picLocks noChangeAspect="1"/>
          </p:cNvPicPr>
          <p:nvPr/>
        </p:nvPicPr>
        <p:blipFill>
          <a:blip r:embed="rId4"/>
          <a:stretch>
            <a:fillRect/>
          </a:stretch>
        </p:blipFill>
        <p:spPr>
          <a:xfrm>
            <a:off x="10767655" y="2047161"/>
            <a:ext cx="917853" cy="917853"/>
          </a:xfrm>
          <a:prstGeom prst="rect">
            <a:avLst/>
          </a:prstGeom>
        </p:spPr>
      </p:pic>
      <p:sp>
        <p:nvSpPr>
          <p:cNvPr id="13" name="Text 7"/>
          <p:cNvSpPr/>
          <p:nvPr/>
        </p:nvSpPr>
        <p:spPr>
          <a:xfrm>
            <a:off x="11877080" y="2047161"/>
            <a:ext cx="2055733" cy="544830"/>
          </a:xfrm>
          <a:prstGeom prst="rect">
            <a:avLst/>
          </a:prstGeom>
          <a:noFill/>
          <a:ln/>
        </p:spPr>
        <p:txBody>
          <a:bodyPr wrap="square" lIns="0" tIns="0" rIns="0" bIns="0" rtlCol="0" anchor="t"/>
          <a:lstStyle/>
          <a:p>
            <a:pPr algn="l" indent="0" marL="0">
              <a:lnSpc>
                <a:spcPts val="2100"/>
              </a:lnSpc>
              <a:buNone/>
            </a:pPr>
            <a:r>
              <a:rPr lang="en-US" sz="1700" b="1" dirty="0">
                <a:solidFill>
                  <a:srgbClr val="272525"/>
                </a:solidFill>
                <a:latin typeface="Inter Bold" pitchFamily="34" charset="0"/>
                <a:ea typeface="Inter Bold" pitchFamily="34" charset="-122"/>
                <a:cs typeface="Inter Bold" pitchFamily="34" charset="-120"/>
              </a:rPr>
              <a:t>Autonomous Vehicles</a:t>
            </a:r>
            <a:endParaRPr lang="en-US" sz="1700" dirty="0"/>
          </a:p>
        </p:txBody>
      </p:sp>
      <p:sp>
        <p:nvSpPr>
          <p:cNvPr id="14" name="Text 8"/>
          <p:cNvSpPr/>
          <p:nvPr/>
        </p:nvSpPr>
        <p:spPr>
          <a:xfrm>
            <a:off x="11877080" y="2683907"/>
            <a:ext cx="2055733" cy="1572339"/>
          </a:xfrm>
          <a:prstGeom prst="rect">
            <a:avLst/>
          </a:prstGeom>
          <a:noFill/>
          <a:ln/>
        </p:spPr>
        <p:txBody>
          <a:bodyPr wrap="square" lIns="0" tIns="0" rIns="0" bIns="0" rtlCol="0" anchor="t"/>
          <a:lstStyle/>
          <a:p>
            <a:pPr algn="l" indent="0" marL="0">
              <a:lnSpc>
                <a:spcPts val="2050"/>
              </a:lnSpc>
              <a:buNone/>
            </a:pPr>
            <a:r>
              <a:rPr lang="en-US" sz="1350" dirty="0">
                <a:solidFill>
                  <a:srgbClr val="272525"/>
                </a:solidFill>
                <a:latin typeface="Inter" pitchFamily="34" charset="0"/>
                <a:ea typeface="Inter" pitchFamily="34" charset="-122"/>
                <a:cs typeface="Inter" pitchFamily="34" charset="-120"/>
              </a:rPr>
              <a:t>Predicting pedestrian movements, vehicle trajectories, and environmental changes for safer self-driving systems</a:t>
            </a:r>
            <a:endParaRPr lang="en-US" sz="1350" dirty="0"/>
          </a:p>
        </p:txBody>
      </p:sp>
      <p:pic>
        <p:nvPicPr>
          <p:cNvPr id="15" name="Image 4" descr="preencoded.png">    </p:cNvPr>
          <p:cNvPicPr>
            <a:picLocks noChangeAspect="1"/>
          </p:cNvPicPr>
          <p:nvPr/>
        </p:nvPicPr>
        <p:blipFill>
          <a:blip r:embed="rId5"/>
          <a:stretch>
            <a:fillRect/>
          </a:stretch>
        </p:blipFill>
        <p:spPr>
          <a:xfrm>
            <a:off x="697587" y="4824770"/>
            <a:ext cx="917853" cy="917853"/>
          </a:xfrm>
          <a:prstGeom prst="rect">
            <a:avLst/>
          </a:prstGeom>
        </p:spPr>
      </p:pic>
      <p:sp>
        <p:nvSpPr>
          <p:cNvPr id="16" name="Text 9"/>
          <p:cNvSpPr/>
          <p:nvPr/>
        </p:nvSpPr>
        <p:spPr>
          <a:xfrm>
            <a:off x="1807012" y="4824770"/>
            <a:ext cx="2055614" cy="544830"/>
          </a:xfrm>
          <a:prstGeom prst="rect">
            <a:avLst/>
          </a:prstGeom>
          <a:noFill/>
          <a:ln/>
        </p:spPr>
        <p:txBody>
          <a:bodyPr wrap="square" lIns="0" tIns="0" rIns="0" bIns="0" rtlCol="0" anchor="t"/>
          <a:lstStyle/>
          <a:p>
            <a:pPr algn="l" indent="0" marL="0">
              <a:lnSpc>
                <a:spcPts val="2100"/>
              </a:lnSpc>
              <a:buNone/>
            </a:pPr>
            <a:r>
              <a:rPr lang="en-US" sz="1700" b="1" dirty="0">
                <a:solidFill>
                  <a:srgbClr val="272525"/>
                </a:solidFill>
                <a:latin typeface="Inter Bold" pitchFamily="34" charset="0"/>
                <a:ea typeface="Inter Bold" pitchFamily="34" charset="-122"/>
                <a:cs typeface="Inter Bold" pitchFamily="34" charset="-120"/>
              </a:rPr>
              <a:t>Game Development</a:t>
            </a:r>
            <a:endParaRPr lang="en-US" sz="1700" dirty="0"/>
          </a:p>
        </p:txBody>
      </p:sp>
      <p:sp>
        <p:nvSpPr>
          <p:cNvPr id="17" name="Text 10"/>
          <p:cNvSpPr/>
          <p:nvPr/>
        </p:nvSpPr>
        <p:spPr>
          <a:xfrm>
            <a:off x="1807012" y="5461516"/>
            <a:ext cx="2055614" cy="1572339"/>
          </a:xfrm>
          <a:prstGeom prst="rect">
            <a:avLst/>
          </a:prstGeom>
          <a:noFill/>
          <a:ln/>
        </p:spPr>
        <p:txBody>
          <a:bodyPr wrap="square" lIns="0" tIns="0" rIns="0" bIns="0" rtlCol="0" anchor="t"/>
          <a:lstStyle/>
          <a:p>
            <a:pPr algn="l" indent="0" marL="0">
              <a:lnSpc>
                <a:spcPts val="2050"/>
              </a:lnSpc>
              <a:buNone/>
            </a:pPr>
            <a:r>
              <a:rPr lang="en-US" sz="1350" dirty="0">
                <a:solidFill>
                  <a:srgbClr val="272525"/>
                </a:solidFill>
                <a:latin typeface="Inter" pitchFamily="34" charset="0"/>
                <a:ea typeface="Inter" pitchFamily="34" charset="-122"/>
                <a:cs typeface="Inter" pitchFamily="34" charset="-120"/>
              </a:rPr>
              <a:t>Generating dynamic, explorable game environments that respond realistically to player actions and maintain consistency</a:t>
            </a:r>
            <a:endParaRPr lang="en-US" sz="1350" dirty="0"/>
          </a:p>
        </p:txBody>
      </p:sp>
      <p:pic>
        <p:nvPicPr>
          <p:cNvPr id="18" name="Image 5" descr="preencoded.png">    </p:cNvPr>
          <p:cNvPicPr>
            <a:picLocks noChangeAspect="1"/>
          </p:cNvPicPr>
          <p:nvPr/>
        </p:nvPicPr>
        <p:blipFill>
          <a:blip r:embed="rId6"/>
          <a:stretch>
            <a:fillRect/>
          </a:stretch>
        </p:blipFill>
        <p:spPr>
          <a:xfrm>
            <a:off x="4054197" y="4824770"/>
            <a:ext cx="917853" cy="917853"/>
          </a:xfrm>
          <a:prstGeom prst="rect">
            <a:avLst/>
          </a:prstGeom>
        </p:spPr>
      </p:pic>
      <p:sp>
        <p:nvSpPr>
          <p:cNvPr id="19" name="Text 11"/>
          <p:cNvSpPr/>
          <p:nvPr/>
        </p:nvSpPr>
        <p:spPr>
          <a:xfrm>
            <a:off x="5163622" y="4824770"/>
            <a:ext cx="2055733" cy="544830"/>
          </a:xfrm>
          <a:prstGeom prst="rect">
            <a:avLst/>
          </a:prstGeom>
          <a:noFill/>
          <a:ln/>
        </p:spPr>
        <p:txBody>
          <a:bodyPr wrap="square" lIns="0" tIns="0" rIns="0" bIns="0" rtlCol="0" anchor="t"/>
          <a:lstStyle/>
          <a:p>
            <a:pPr algn="l" indent="0" marL="0">
              <a:lnSpc>
                <a:spcPts val="2100"/>
              </a:lnSpc>
              <a:buNone/>
            </a:pPr>
            <a:r>
              <a:rPr lang="en-US" sz="1700" b="1" dirty="0">
                <a:solidFill>
                  <a:srgbClr val="272525"/>
                </a:solidFill>
                <a:latin typeface="Inter Bold" pitchFamily="34" charset="0"/>
                <a:ea typeface="Inter Bold" pitchFamily="34" charset="-122"/>
                <a:cs typeface="Inter Bold" pitchFamily="34" charset="-120"/>
              </a:rPr>
              <a:t>Scientific Simulation</a:t>
            </a:r>
            <a:endParaRPr lang="en-US" sz="1700" dirty="0"/>
          </a:p>
        </p:txBody>
      </p:sp>
      <p:sp>
        <p:nvSpPr>
          <p:cNvPr id="20" name="Text 12"/>
          <p:cNvSpPr/>
          <p:nvPr/>
        </p:nvSpPr>
        <p:spPr>
          <a:xfrm>
            <a:off x="5163622" y="5461516"/>
            <a:ext cx="2055733" cy="1572339"/>
          </a:xfrm>
          <a:prstGeom prst="rect">
            <a:avLst/>
          </a:prstGeom>
          <a:noFill/>
          <a:ln/>
        </p:spPr>
        <p:txBody>
          <a:bodyPr wrap="square" lIns="0" tIns="0" rIns="0" bIns="0" rtlCol="0" anchor="t"/>
          <a:lstStyle/>
          <a:p>
            <a:pPr algn="l" indent="0" marL="0">
              <a:lnSpc>
                <a:spcPts val="2050"/>
              </a:lnSpc>
              <a:buNone/>
            </a:pPr>
            <a:r>
              <a:rPr lang="en-US" sz="1350" dirty="0">
                <a:solidFill>
                  <a:srgbClr val="272525"/>
                </a:solidFill>
                <a:latin typeface="Inter" pitchFamily="34" charset="0"/>
                <a:ea typeface="Inter" pitchFamily="34" charset="-122"/>
                <a:cs typeface="Inter" pitchFamily="34" charset="-120"/>
              </a:rPr>
              <a:t>Modeling complex physical systems, from molecular interactions to climate patterns, with unprecedented accuracy</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2002869" y="378738"/>
            <a:ext cx="7958733" cy="421005"/>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Inter Bold" pitchFamily="34" charset="0"/>
                <a:ea typeface="Inter Bold" pitchFamily="34" charset="-122"/>
                <a:cs typeface="Inter Bold" pitchFamily="34" charset="-120"/>
              </a:rPr>
              <a:t>Robotics Revolution: Boston Dynamics &amp; Beyond</a:t>
            </a:r>
            <a:endParaRPr lang="en-US" sz="2650" dirty="0"/>
          </a:p>
        </p:txBody>
      </p:sp>
      <p:pic>
        <p:nvPicPr>
          <p:cNvPr id="3" name="Image 0" descr="preencoded.png">    </p:cNvPr>
          <p:cNvPicPr>
            <a:picLocks noChangeAspect="1"/>
          </p:cNvPicPr>
          <p:nvPr/>
        </p:nvPicPr>
        <p:blipFill>
          <a:blip r:embed="rId1"/>
          <a:stretch>
            <a:fillRect/>
          </a:stretch>
        </p:blipFill>
        <p:spPr>
          <a:xfrm>
            <a:off x="2002869" y="1039773"/>
            <a:ext cx="6243280" cy="6243280"/>
          </a:xfrm>
          <a:prstGeom prst="rect">
            <a:avLst/>
          </a:prstGeom>
        </p:spPr>
      </p:pic>
      <p:sp>
        <p:nvSpPr>
          <p:cNvPr id="4" name="Text 1"/>
          <p:cNvSpPr/>
          <p:nvPr/>
        </p:nvSpPr>
        <p:spPr>
          <a:xfrm>
            <a:off x="8582382" y="1028343"/>
            <a:ext cx="2061924" cy="210502"/>
          </a:xfrm>
          <a:prstGeom prst="rect">
            <a:avLst/>
          </a:prstGeom>
          <a:noFill/>
          <a:ln/>
        </p:spPr>
        <p:txBody>
          <a:bodyPr wrap="none" lIns="0" tIns="0" rIns="0" bIns="0" rtlCol="0" anchor="t"/>
          <a:lstStyle/>
          <a:p>
            <a:pPr algn="l" indent="0" marL="0">
              <a:lnSpc>
                <a:spcPts val="1650"/>
              </a:lnSpc>
              <a:buNone/>
            </a:pPr>
            <a:r>
              <a:rPr lang="en-US" sz="1300" b="1" dirty="0">
                <a:solidFill>
                  <a:srgbClr val="000000"/>
                </a:solidFill>
                <a:latin typeface="Inter Bold" pitchFamily="34" charset="0"/>
                <a:ea typeface="Inter Bold" pitchFamily="34" charset="-122"/>
                <a:cs typeface="Inter Bold" pitchFamily="34" charset="-120"/>
              </a:rPr>
              <a:t>Transforming Physical AI</a:t>
            </a:r>
            <a:endParaRPr lang="en-US" sz="1300" dirty="0"/>
          </a:p>
        </p:txBody>
      </p:sp>
      <p:sp>
        <p:nvSpPr>
          <p:cNvPr id="5" name="Text 2"/>
          <p:cNvSpPr/>
          <p:nvPr/>
        </p:nvSpPr>
        <p:spPr>
          <a:xfrm>
            <a:off x="8582382" y="1341715"/>
            <a:ext cx="134660" cy="168354"/>
          </a:xfrm>
          <a:prstGeom prst="rect">
            <a:avLst/>
          </a:prstGeom>
          <a:noFill/>
          <a:ln/>
        </p:spPr>
        <p:txBody>
          <a:bodyPr wrap="none" lIns="0" tIns="0" rIns="0" bIns="0" rtlCol="0" anchor="t"/>
          <a:lstStyle/>
          <a:p>
            <a:pPr algn="l" indent="0" marL="0">
              <a:lnSpc>
                <a:spcPts val="1400"/>
              </a:lnSpc>
              <a:buNone/>
            </a:pPr>
            <a:r>
              <a:rPr lang="en-US" sz="1050" dirty="0">
                <a:solidFill>
                  <a:srgbClr val="272525"/>
                </a:solidFill>
                <a:latin typeface="Inter Light" pitchFamily="34" charset="0"/>
                <a:ea typeface="Inter Light" pitchFamily="34" charset="-122"/>
                <a:cs typeface="Inter Light" pitchFamily="34" charset="-120"/>
              </a:rPr>
              <a:t>01</a:t>
            </a:r>
            <a:endParaRPr lang="en-US" sz="1050" dirty="0"/>
          </a:p>
        </p:txBody>
      </p:sp>
      <p:sp>
        <p:nvSpPr>
          <p:cNvPr id="6" name="Shape 3"/>
          <p:cNvSpPr/>
          <p:nvPr/>
        </p:nvSpPr>
        <p:spPr>
          <a:xfrm>
            <a:off x="8582382" y="1555313"/>
            <a:ext cx="4052649" cy="15240"/>
          </a:xfrm>
          <a:prstGeom prst="rect">
            <a:avLst/>
          </a:prstGeom>
          <a:solidFill>
            <a:srgbClr val="4950BC"/>
          </a:solidFill>
          <a:ln/>
        </p:spPr>
      </p:sp>
      <p:sp>
        <p:nvSpPr>
          <p:cNvPr id="7" name="Text 4"/>
          <p:cNvSpPr/>
          <p:nvPr/>
        </p:nvSpPr>
        <p:spPr>
          <a:xfrm>
            <a:off x="8582382" y="1653064"/>
            <a:ext cx="2050375" cy="210502"/>
          </a:xfrm>
          <a:prstGeom prst="rect">
            <a:avLst/>
          </a:prstGeom>
          <a:noFill/>
          <a:ln/>
        </p:spPr>
        <p:txBody>
          <a:bodyPr wrap="none" lIns="0" tIns="0" rIns="0" bIns="0" rtlCol="0" anchor="t"/>
          <a:lstStyle/>
          <a:p>
            <a:pPr algn="l" indent="0" marL="0">
              <a:lnSpc>
                <a:spcPts val="1650"/>
              </a:lnSpc>
              <a:buNone/>
            </a:pPr>
            <a:r>
              <a:rPr lang="en-US" sz="1300" b="1" dirty="0">
                <a:solidFill>
                  <a:srgbClr val="272525"/>
                </a:solidFill>
                <a:latin typeface="Inter Bold" pitchFamily="34" charset="0"/>
                <a:ea typeface="Inter Bold" pitchFamily="34" charset="-122"/>
                <a:cs typeface="Inter Bold" pitchFamily="34" charset="-120"/>
              </a:rPr>
              <a:t>3D Space Understanding</a:t>
            </a:r>
            <a:endParaRPr lang="en-US" sz="1300" dirty="0"/>
          </a:p>
        </p:txBody>
      </p:sp>
      <p:sp>
        <p:nvSpPr>
          <p:cNvPr id="8" name="Text 5"/>
          <p:cNvSpPr/>
          <p:nvPr/>
        </p:nvSpPr>
        <p:spPr>
          <a:xfrm>
            <a:off x="8582382" y="1955006"/>
            <a:ext cx="4052649" cy="361950"/>
          </a:xfrm>
          <a:prstGeom prst="rect">
            <a:avLst/>
          </a:prstGeom>
          <a:noFill/>
          <a:ln/>
        </p:spPr>
        <p:txBody>
          <a:bodyPr wrap="square" lIns="0" tIns="0" rIns="0" bIns="0" rtlCol="0" anchor="t"/>
          <a:lstStyle/>
          <a:p>
            <a:pPr algn="l" indent="0" marL="0">
              <a:lnSpc>
                <a:spcPts val="1400"/>
              </a:lnSpc>
              <a:buNone/>
            </a:pPr>
            <a:r>
              <a:rPr lang="en-US" sz="1050" dirty="0">
                <a:solidFill>
                  <a:srgbClr val="272525"/>
                </a:solidFill>
                <a:latin typeface="Inter" pitchFamily="34" charset="0"/>
                <a:ea typeface="Inter" pitchFamily="34" charset="-122"/>
                <a:cs typeface="Inter" pitchFamily="34" charset="-120"/>
              </a:rPr>
              <a:t>Comprehensive environmental mapping enabling navigation in cluttered, dynamic workspaces</a:t>
            </a:r>
            <a:endParaRPr lang="en-US" sz="1050" dirty="0"/>
          </a:p>
        </p:txBody>
      </p:sp>
      <p:sp>
        <p:nvSpPr>
          <p:cNvPr id="9" name="Text 6"/>
          <p:cNvSpPr/>
          <p:nvPr/>
        </p:nvSpPr>
        <p:spPr>
          <a:xfrm>
            <a:off x="8582382" y="2509361"/>
            <a:ext cx="134660" cy="168354"/>
          </a:xfrm>
          <a:prstGeom prst="rect">
            <a:avLst/>
          </a:prstGeom>
          <a:noFill/>
          <a:ln/>
        </p:spPr>
        <p:txBody>
          <a:bodyPr wrap="none" lIns="0" tIns="0" rIns="0" bIns="0" rtlCol="0" anchor="t"/>
          <a:lstStyle/>
          <a:p>
            <a:pPr algn="l" indent="0" marL="0">
              <a:lnSpc>
                <a:spcPts val="1400"/>
              </a:lnSpc>
              <a:buNone/>
            </a:pPr>
            <a:r>
              <a:rPr lang="en-US" sz="1050" dirty="0">
                <a:solidFill>
                  <a:srgbClr val="272525"/>
                </a:solidFill>
                <a:latin typeface="Inter Light" pitchFamily="34" charset="0"/>
                <a:ea typeface="Inter Light" pitchFamily="34" charset="-122"/>
                <a:cs typeface="Inter Light" pitchFamily="34" charset="-120"/>
              </a:rPr>
              <a:t>02</a:t>
            </a:r>
            <a:endParaRPr lang="en-US" sz="1050" dirty="0"/>
          </a:p>
        </p:txBody>
      </p:sp>
      <p:sp>
        <p:nvSpPr>
          <p:cNvPr id="10" name="Shape 7"/>
          <p:cNvSpPr/>
          <p:nvPr/>
        </p:nvSpPr>
        <p:spPr>
          <a:xfrm>
            <a:off x="8582382" y="2722959"/>
            <a:ext cx="4052649" cy="15240"/>
          </a:xfrm>
          <a:prstGeom prst="rect">
            <a:avLst/>
          </a:prstGeom>
          <a:solidFill>
            <a:srgbClr val="4950BC"/>
          </a:solidFill>
          <a:ln/>
        </p:spPr>
      </p:sp>
      <p:sp>
        <p:nvSpPr>
          <p:cNvPr id="11" name="Text 8"/>
          <p:cNvSpPr/>
          <p:nvPr/>
        </p:nvSpPr>
        <p:spPr>
          <a:xfrm>
            <a:off x="8582382" y="2820710"/>
            <a:ext cx="1684139" cy="210502"/>
          </a:xfrm>
          <a:prstGeom prst="rect">
            <a:avLst/>
          </a:prstGeom>
          <a:noFill/>
          <a:ln/>
        </p:spPr>
        <p:txBody>
          <a:bodyPr wrap="none" lIns="0" tIns="0" rIns="0" bIns="0" rtlCol="0" anchor="t"/>
          <a:lstStyle/>
          <a:p>
            <a:pPr algn="l" indent="0" marL="0">
              <a:lnSpc>
                <a:spcPts val="1650"/>
              </a:lnSpc>
              <a:buNone/>
            </a:pPr>
            <a:r>
              <a:rPr lang="en-US" sz="1300" b="1" dirty="0">
                <a:solidFill>
                  <a:srgbClr val="272525"/>
                </a:solidFill>
                <a:latin typeface="Inter Bold" pitchFamily="34" charset="0"/>
                <a:ea typeface="Inter Bold" pitchFamily="34" charset="-122"/>
                <a:cs typeface="Inter Bold" pitchFamily="34" charset="-120"/>
              </a:rPr>
              <a:t>Collision Prediction</a:t>
            </a:r>
            <a:endParaRPr lang="en-US" sz="1300" dirty="0"/>
          </a:p>
        </p:txBody>
      </p:sp>
      <p:sp>
        <p:nvSpPr>
          <p:cNvPr id="12" name="Text 9"/>
          <p:cNvSpPr/>
          <p:nvPr/>
        </p:nvSpPr>
        <p:spPr>
          <a:xfrm>
            <a:off x="8582382" y="3122652"/>
            <a:ext cx="4052649" cy="361950"/>
          </a:xfrm>
          <a:prstGeom prst="rect">
            <a:avLst/>
          </a:prstGeom>
          <a:noFill/>
          <a:ln/>
        </p:spPr>
        <p:txBody>
          <a:bodyPr wrap="square" lIns="0" tIns="0" rIns="0" bIns="0" rtlCol="0" anchor="t"/>
          <a:lstStyle/>
          <a:p>
            <a:pPr algn="l" indent="0" marL="0">
              <a:lnSpc>
                <a:spcPts val="1400"/>
              </a:lnSpc>
              <a:buNone/>
            </a:pPr>
            <a:r>
              <a:rPr lang="en-US" sz="1050" dirty="0">
                <a:solidFill>
                  <a:srgbClr val="272525"/>
                </a:solidFill>
                <a:latin typeface="Inter" pitchFamily="34" charset="0"/>
                <a:ea typeface="Inter" pitchFamily="34" charset="-122"/>
                <a:cs typeface="Inter" pitchFamily="34" charset="-120"/>
              </a:rPr>
              <a:t>Anticipating movements and potential impacts before they occur for safer human-robot collaboration</a:t>
            </a:r>
            <a:endParaRPr lang="en-US" sz="1050" dirty="0"/>
          </a:p>
        </p:txBody>
      </p:sp>
      <p:sp>
        <p:nvSpPr>
          <p:cNvPr id="13" name="Text 10"/>
          <p:cNvSpPr/>
          <p:nvPr/>
        </p:nvSpPr>
        <p:spPr>
          <a:xfrm>
            <a:off x="8582382" y="3677007"/>
            <a:ext cx="134660" cy="168354"/>
          </a:xfrm>
          <a:prstGeom prst="rect">
            <a:avLst/>
          </a:prstGeom>
          <a:noFill/>
          <a:ln/>
        </p:spPr>
        <p:txBody>
          <a:bodyPr wrap="none" lIns="0" tIns="0" rIns="0" bIns="0" rtlCol="0" anchor="t"/>
          <a:lstStyle/>
          <a:p>
            <a:pPr algn="l" indent="0" marL="0">
              <a:lnSpc>
                <a:spcPts val="1400"/>
              </a:lnSpc>
              <a:buNone/>
            </a:pPr>
            <a:r>
              <a:rPr lang="en-US" sz="1050" dirty="0">
                <a:solidFill>
                  <a:srgbClr val="272525"/>
                </a:solidFill>
                <a:latin typeface="Inter Light" pitchFamily="34" charset="0"/>
                <a:ea typeface="Inter Light" pitchFamily="34" charset="-122"/>
                <a:cs typeface="Inter Light" pitchFamily="34" charset="-120"/>
              </a:rPr>
              <a:t>03</a:t>
            </a:r>
            <a:endParaRPr lang="en-US" sz="1050" dirty="0"/>
          </a:p>
        </p:txBody>
      </p:sp>
      <p:sp>
        <p:nvSpPr>
          <p:cNvPr id="14" name="Shape 11"/>
          <p:cNvSpPr/>
          <p:nvPr/>
        </p:nvSpPr>
        <p:spPr>
          <a:xfrm>
            <a:off x="8582382" y="3890605"/>
            <a:ext cx="4052649" cy="15240"/>
          </a:xfrm>
          <a:prstGeom prst="rect">
            <a:avLst/>
          </a:prstGeom>
          <a:solidFill>
            <a:srgbClr val="4950BC"/>
          </a:solidFill>
          <a:ln/>
        </p:spPr>
      </p:sp>
      <p:sp>
        <p:nvSpPr>
          <p:cNvPr id="15" name="Text 12"/>
          <p:cNvSpPr/>
          <p:nvPr/>
        </p:nvSpPr>
        <p:spPr>
          <a:xfrm>
            <a:off x="8582382" y="3988356"/>
            <a:ext cx="2086451" cy="210502"/>
          </a:xfrm>
          <a:prstGeom prst="rect">
            <a:avLst/>
          </a:prstGeom>
          <a:noFill/>
          <a:ln/>
        </p:spPr>
        <p:txBody>
          <a:bodyPr wrap="none" lIns="0" tIns="0" rIns="0" bIns="0" rtlCol="0" anchor="t"/>
          <a:lstStyle/>
          <a:p>
            <a:pPr algn="l" indent="0" marL="0">
              <a:lnSpc>
                <a:spcPts val="1650"/>
              </a:lnSpc>
              <a:buNone/>
            </a:pPr>
            <a:r>
              <a:rPr lang="en-US" sz="1300" b="1" dirty="0">
                <a:solidFill>
                  <a:srgbClr val="272525"/>
                </a:solidFill>
                <a:latin typeface="Inter Bold" pitchFamily="34" charset="0"/>
                <a:ea typeface="Inter Bold" pitchFamily="34" charset="-122"/>
                <a:cs typeface="Inter Bold" pitchFamily="34" charset="-120"/>
              </a:rPr>
              <a:t>Complex Task Navigation</a:t>
            </a:r>
            <a:endParaRPr lang="en-US" sz="1300" dirty="0"/>
          </a:p>
        </p:txBody>
      </p:sp>
      <p:sp>
        <p:nvSpPr>
          <p:cNvPr id="16" name="Text 13"/>
          <p:cNvSpPr/>
          <p:nvPr/>
        </p:nvSpPr>
        <p:spPr>
          <a:xfrm>
            <a:off x="8582382" y="4290298"/>
            <a:ext cx="4052649" cy="361950"/>
          </a:xfrm>
          <a:prstGeom prst="rect">
            <a:avLst/>
          </a:prstGeom>
          <a:noFill/>
          <a:ln/>
        </p:spPr>
        <p:txBody>
          <a:bodyPr wrap="square" lIns="0" tIns="0" rIns="0" bIns="0" rtlCol="0" anchor="t"/>
          <a:lstStyle/>
          <a:p>
            <a:pPr algn="l" indent="0" marL="0">
              <a:lnSpc>
                <a:spcPts val="1400"/>
              </a:lnSpc>
              <a:buNone/>
            </a:pPr>
            <a:r>
              <a:rPr lang="en-US" sz="1050" dirty="0">
                <a:solidFill>
                  <a:srgbClr val="272525"/>
                </a:solidFill>
                <a:latin typeface="Inter" pitchFamily="34" charset="0"/>
                <a:ea typeface="Inter" pitchFamily="34" charset="-122"/>
                <a:cs typeface="Inter" pitchFamily="34" charset="-120"/>
              </a:rPr>
              <a:t>Multi-step planning with real-time adjustments based on changing conditions</a:t>
            </a:r>
            <a:endParaRPr lang="en-US" sz="1050" dirty="0"/>
          </a:p>
        </p:txBody>
      </p:sp>
      <p:sp>
        <p:nvSpPr>
          <p:cNvPr id="17" name="Text 14"/>
          <p:cNvSpPr/>
          <p:nvPr/>
        </p:nvSpPr>
        <p:spPr>
          <a:xfrm>
            <a:off x="8582382" y="4844653"/>
            <a:ext cx="134660" cy="168354"/>
          </a:xfrm>
          <a:prstGeom prst="rect">
            <a:avLst/>
          </a:prstGeom>
          <a:noFill/>
          <a:ln/>
        </p:spPr>
        <p:txBody>
          <a:bodyPr wrap="none" lIns="0" tIns="0" rIns="0" bIns="0" rtlCol="0" anchor="t"/>
          <a:lstStyle/>
          <a:p>
            <a:pPr algn="l" indent="0" marL="0">
              <a:lnSpc>
                <a:spcPts val="1400"/>
              </a:lnSpc>
              <a:buNone/>
            </a:pPr>
            <a:r>
              <a:rPr lang="en-US" sz="1050" dirty="0">
                <a:solidFill>
                  <a:srgbClr val="272525"/>
                </a:solidFill>
                <a:latin typeface="Inter Light" pitchFamily="34" charset="0"/>
                <a:ea typeface="Inter Light" pitchFamily="34" charset="-122"/>
                <a:cs typeface="Inter Light" pitchFamily="34" charset="-120"/>
              </a:rPr>
              <a:t>04</a:t>
            </a:r>
            <a:endParaRPr lang="en-US" sz="1050" dirty="0"/>
          </a:p>
        </p:txBody>
      </p:sp>
      <p:sp>
        <p:nvSpPr>
          <p:cNvPr id="18" name="Shape 15"/>
          <p:cNvSpPr/>
          <p:nvPr/>
        </p:nvSpPr>
        <p:spPr>
          <a:xfrm>
            <a:off x="8582382" y="5058251"/>
            <a:ext cx="4052649" cy="15240"/>
          </a:xfrm>
          <a:prstGeom prst="rect">
            <a:avLst/>
          </a:prstGeom>
          <a:solidFill>
            <a:srgbClr val="4950BC"/>
          </a:solidFill>
          <a:ln/>
        </p:spPr>
      </p:sp>
      <p:sp>
        <p:nvSpPr>
          <p:cNvPr id="19" name="Text 16"/>
          <p:cNvSpPr/>
          <p:nvPr/>
        </p:nvSpPr>
        <p:spPr>
          <a:xfrm>
            <a:off x="8582382" y="5156002"/>
            <a:ext cx="1990963" cy="210502"/>
          </a:xfrm>
          <a:prstGeom prst="rect">
            <a:avLst/>
          </a:prstGeom>
          <a:noFill/>
          <a:ln/>
        </p:spPr>
        <p:txBody>
          <a:bodyPr wrap="none" lIns="0" tIns="0" rIns="0" bIns="0" rtlCol="0" anchor="t"/>
          <a:lstStyle/>
          <a:p>
            <a:pPr algn="l" indent="0" marL="0">
              <a:lnSpc>
                <a:spcPts val="1650"/>
              </a:lnSpc>
              <a:buNone/>
            </a:pPr>
            <a:r>
              <a:rPr lang="en-US" sz="1300" b="1" dirty="0">
                <a:solidFill>
                  <a:srgbClr val="272525"/>
                </a:solidFill>
                <a:latin typeface="Inter Bold" pitchFamily="34" charset="0"/>
                <a:ea typeface="Inter Bold" pitchFamily="34" charset="-122"/>
                <a:cs typeface="Inter Bold" pitchFamily="34" charset="-120"/>
              </a:rPr>
              <a:t>Environment Adaptation</a:t>
            </a:r>
            <a:endParaRPr lang="en-US" sz="1300" dirty="0"/>
          </a:p>
        </p:txBody>
      </p:sp>
      <p:sp>
        <p:nvSpPr>
          <p:cNvPr id="20" name="Text 17"/>
          <p:cNvSpPr/>
          <p:nvPr/>
        </p:nvSpPr>
        <p:spPr>
          <a:xfrm>
            <a:off x="8582382" y="5457944"/>
            <a:ext cx="4052649" cy="361950"/>
          </a:xfrm>
          <a:prstGeom prst="rect">
            <a:avLst/>
          </a:prstGeom>
          <a:noFill/>
          <a:ln/>
        </p:spPr>
        <p:txBody>
          <a:bodyPr wrap="square" lIns="0" tIns="0" rIns="0" bIns="0" rtlCol="0" anchor="t"/>
          <a:lstStyle/>
          <a:p>
            <a:pPr algn="l" indent="0" marL="0">
              <a:lnSpc>
                <a:spcPts val="1400"/>
              </a:lnSpc>
              <a:buNone/>
            </a:pPr>
            <a:r>
              <a:rPr lang="en-US" sz="1050" dirty="0">
                <a:solidFill>
                  <a:srgbClr val="272525"/>
                </a:solidFill>
                <a:latin typeface="Inter" pitchFamily="34" charset="0"/>
                <a:ea typeface="Inter" pitchFamily="34" charset="-122"/>
                <a:cs typeface="Inter" pitchFamily="34" charset="-120"/>
              </a:rPr>
              <a:t>Learning from experience to handle novel situations without explicit programming</a:t>
            </a:r>
            <a:endParaRPr lang="en-US" sz="1050" dirty="0"/>
          </a:p>
        </p:txBody>
      </p:sp>
      <p:sp>
        <p:nvSpPr>
          <p:cNvPr id="21" name="Text 18"/>
          <p:cNvSpPr/>
          <p:nvPr/>
        </p:nvSpPr>
        <p:spPr>
          <a:xfrm>
            <a:off x="2002869" y="7488793"/>
            <a:ext cx="10624661" cy="361950"/>
          </a:xfrm>
          <a:prstGeom prst="rect">
            <a:avLst/>
          </a:prstGeom>
          <a:noFill/>
          <a:ln/>
        </p:spPr>
        <p:txBody>
          <a:bodyPr wrap="square" lIns="0" tIns="0" rIns="0" bIns="0" rtlCol="0" anchor="t"/>
          <a:lstStyle/>
          <a:p>
            <a:pPr algn="l" indent="0" marL="0">
              <a:lnSpc>
                <a:spcPts val="1400"/>
              </a:lnSpc>
              <a:buNone/>
            </a:pPr>
            <a:r>
              <a:rPr lang="en-US" sz="1050" dirty="0">
                <a:solidFill>
                  <a:srgbClr val="272525"/>
                </a:solidFill>
                <a:latin typeface="Inter" pitchFamily="34" charset="0"/>
                <a:ea typeface="Inter" pitchFamily="34" charset="-122"/>
                <a:cs typeface="Inter" pitchFamily="34" charset="-120"/>
              </a:rPr>
              <a:t>World models enable robots to understand not just where objects are, but how they move, interact, and change—the foundation for truly autonomous physical AI systems.</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72358" y="646271"/>
            <a:ext cx="12001738" cy="603409"/>
          </a:xfrm>
          <a:prstGeom prst="rect">
            <a:avLst/>
          </a:prstGeom>
          <a:noFill/>
          <a:ln/>
        </p:spPr>
        <p:txBody>
          <a:bodyPr wrap="none" lIns="0" tIns="0" rIns="0" bIns="0" rtlCol="0" anchor="t"/>
          <a:lstStyle/>
          <a:p>
            <a:pPr algn="l" indent="0" marL="0">
              <a:lnSpc>
                <a:spcPts val="4750"/>
              </a:lnSpc>
              <a:buNone/>
            </a:pPr>
            <a:r>
              <a:rPr lang="en-US" sz="3800" b="1" dirty="0">
                <a:solidFill>
                  <a:srgbClr val="000000"/>
                </a:solidFill>
                <a:latin typeface="Inter Bold" pitchFamily="34" charset="0"/>
                <a:ea typeface="Inter Bold" pitchFamily="34" charset="-122"/>
                <a:cs typeface="Inter Bold" pitchFamily="34" charset="-120"/>
              </a:rPr>
              <a:t>The Future of Reality: World Models Meet Business</a:t>
            </a:r>
            <a:endParaRPr lang="en-US" sz="3800" dirty="0"/>
          </a:p>
        </p:txBody>
      </p:sp>
      <p:pic>
        <p:nvPicPr>
          <p:cNvPr id="3" name="Image 0" descr="preencoded.png">    </p:cNvPr>
          <p:cNvPicPr>
            <a:picLocks noChangeAspect="1"/>
          </p:cNvPicPr>
          <p:nvPr/>
        </p:nvPicPr>
        <p:blipFill>
          <a:blip r:embed="rId1"/>
          <a:stretch>
            <a:fillRect/>
          </a:stretch>
        </p:blipFill>
        <p:spPr>
          <a:xfrm>
            <a:off x="772358" y="1625441"/>
            <a:ext cx="3027759" cy="3784640"/>
          </a:xfrm>
          <a:prstGeom prst="rect">
            <a:avLst/>
          </a:prstGeom>
        </p:spPr>
      </p:pic>
      <p:sp>
        <p:nvSpPr>
          <p:cNvPr id="4" name="Text 1"/>
          <p:cNvSpPr/>
          <p:nvPr/>
        </p:nvSpPr>
        <p:spPr>
          <a:xfrm>
            <a:off x="772358" y="5644872"/>
            <a:ext cx="3554254" cy="301585"/>
          </a:xfrm>
          <a:prstGeom prst="rect">
            <a:avLst/>
          </a:prstGeom>
          <a:noFill/>
          <a:ln/>
        </p:spPr>
        <p:txBody>
          <a:bodyPr wrap="none" lIns="0" tIns="0" rIns="0" bIns="0" rtlCol="0" anchor="t"/>
          <a:lstStyle/>
          <a:p>
            <a:pPr algn="l" indent="0" marL="0">
              <a:lnSpc>
                <a:spcPts val="2350"/>
              </a:lnSpc>
              <a:buNone/>
            </a:pPr>
            <a:r>
              <a:rPr lang="en-US" sz="1900" b="1" dirty="0">
                <a:solidFill>
                  <a:srgbClr val="272525"/>
                </a:solidFill>
                <a:latin typeface="Inter Bold" pitchFamily="34" charset="0"/>
                <a:ea typeface="Inter Bold" pitchFamily="34" charset="-122"/>
                <a:cs typeface="Inter Bold" pitchFamily="34" charset="-120"/>
              </a:rPr>
              <a:t>Augmented Reality Revolution</a:t>
            </a:r>
            <a:endParaRPr lang="en-US" sz="1900" dirty="0"/>
          </a:p>
        </p:txBody>
      </p:sp>
      <p:sp>
        <p:nvSpPr>
          <p:cNvPr id="5" name="Text 2"/>
          <p:cNvSpPr/>
          <p:nvPr/>
        </p:nvSpPr>
        <p:spPr>
          <a:xfrm>
            <a:off x="772358" y="6059091"/>
            <a:ext cx="4205288" cy="1524000"/>
          </a:xfrm>
          <a:prstGeom prst="rect">
            <a:avLst/>
          </a:prstGeom>
          <a:noFill/>
          <a:ln/>
        </p:spPr>
        <p:txBody>
          <a:bodyPr wrap="square" lIns="0" tIns="0" rIns="0" bIns="0" rtlCol="0" anchor="t"/>
          <a:lstStyle/>
          <a:p>
            <a:pPr algn="l" indent="0" marL="0">
              <a:lnSpc>
                <a:spcPts val="2400"/>
              </a:lnSpc>
              <a:buNone/>
            </a:pPr>
            <a:r>
              <a:rPr lang="en-US" sz="1500" dirty="0">
                <a:solidFill>
                  <a:srgbClr val="272525"/>
                </a:solidFill>
                <a:latin typeface="Inter" pitchFamily="34" charset="0"/>
                <a:ea typeface="Inter" pitchFamily="34" charset="-122"/>
                <a:cs typeface="Inter" pitchFamily="34" charset="-120"/>
              </a:rPr>
              <a:t>Meta's Orion glasses demonstrate how world models enable stable object placement, realistic lighting adaptation, spatial memory across sessions, and proper occlusions—solving AR's biggest challenges.</a:t>
            </a:r>
            <a:endParaRPr lang="en-US" sz="1500" dirty="0"/>
          </a:p>
        </p:txBody>
      </p:sp>
      <p:pic>
        <p:nvPicPr>
          <p:cNvPr id="6" name="Image 1" descr="preencoded.png">    </p:cNvPr>
          <p:cNvPicPr>
            <a:picLocks noChangeAspect="1"/>
          </p:cNvPicPr>
          <p:nvPr/>
        </p:nvPicPr>
        <p:blipFill>
          <a:blip r:embed="rId2"/>
          <a:stretch>
            <a:fillRect/>
          </a:stretch>
        </p:blipFill>
        <p:spPr>
          <a:xfrm>
            <a:off x="5212437" y="1625441"/>
            <a:ext cx="3027878" cy="3784759"/>
          </a:xfrm>
          <a:prstGeom prst="rect">
            <a:avLst/>
          </a:prstGeom>
        </p:spPr>
      </p:pic>
      <p:sp>
        <p:nvSpPr>
          <p:cNvPr id="7" name="Text 3"/>
          <p:cNvSpPr/>
          <p:nvPr/>
        </p:nvSpPr>
        <p:spPr>
          <a:xfrm>
            <a:off x="5212437" y="5644991"/>
            <a:ext cx="3583662" cy="301585"/>
          </a:xfrm>
          <a:prstGeom prst="rect">
            <a:avLst/>
          </a:prstGeom>
          <a:noFill/>
          <a:ln/>
        </p:spPr>
        <p:txBody>
          <a:bodyPr wrap="none" lIns="0" tIns="0" rIns="0" bIns="0" rtlCol="0" anchor="t"/>
          <a:lstStyle/>
          <a:p>
            <a:pPr algn="l" indent="0" marL="0">
              <a:lnSpc>
                <a:spcPts val="2350"/>
              </a:lnSpc>
              <a:buNone/>
            </a:pPr>
            <a:r>
              <a:rPr lang="en-US" sz="1900" b="1" dirty="0">
                <a:solidFill>
                  <a:srgbClr val="272525"/>
                </a:solidFill>
                <a:latin typeface="Inter Bold" pitchFamily="34" charset="0"/>
                <a:ea typeface="Inter Bold" pitchFamily="34" charset="-122"/>
                <a:cs typeface="Inter Bold" pitchFamily="34" charset="-120"/>
              </a:rPr>
              <a:t>Video Generation Consistency</a:t>
            </a:r>
            <a:endParaRPr lang="en-US" sz="1900" dirty="0"/>
          </a:p>
        </p:txBody>
      </p:sp>
      <p:sp>
        <p:nvSpPr>
          <p:cNvPr id="8" name="Text 4"/>
          <p:cNvSpPr/>
          <p:nvPr/>
        </p:nvSpPr>
        <p:spPr>
          <a:xfrm>
            <a:off x="5212437" y="6059210"/>
            <a:ext cx="4205407" cy="1524000"/>
          </a:xfrm>
          <a:prstGeom prst="rect">
            <a:avLst/>
          </a:prstGeom>
          <a:noFill/>
          <a:ln/>
        </p:spPr>
        <p:txBody>
          <a:bodyPr wrap="square" lIns="0" tIns="0" rIns="0" bIns="0" rtlCol="0" anchor="t"/>
          <a:lstStyle/>
          <a:p>
            <a:pPr algn="l" indent="0" marL="0">
              <a:lnSpc>
                <a:spcPts val="2400"/>
              </a:lnSpc>
              <a:buNone/>
            </a:pPr>
            <a:r>
              <a:rPr lang="en-US" sz="1500" dirty="0">
                <a:solidFill>
                  <a:srgbClr val="272525"/>
                </a:solidFill>
                <a:latin typeface="Inter" pitchFamily="34" charset="0"/>
                <a:ea typeface="Inter" pitchFamily="34" charset="-122"/>
                <a:cs typeface="Inter" pitchFamily="34" charset="-120"/>
              </a:rPr>
              <a:t>TeleWorld, NeoVerse, and Genie 3 showcase 4D continuous representation solving the "vanishing collar" problem—objects maintain properties throughout generated videos, enabling professional content creation.</a:t>
            </a:r>
            <a:endParaRPr lang="en-US" sz="1500" dirty="0"/>
          </a:p>
        </p:txBody>
      </p:sp>
      <p:pic>
        <p:nvPicPr>
          <p:cNvPr id="9" name="Image 2" descr="preencoded.png">    </p:cNvPr>
          <p:cNvPicPr>
            <a:picLocks noChangeAspect="1"/>
          </p:cNvPicPr>
          <p:nvPr/>
        </p:nvPicPr>
        <p:blipFill>
          <a:blip r:embed="rId3"/>
          <a:stretch>
            <a:fillRect/>
          </a:stretch>
        </p:blipFill>
        <p:spPr>
          <a:xfrm>
            <a:off x="9652635" y="1625441"/>
            <a:ext cx="3027759" cy="3784640"/>
          </a:xfrm>
          <a:prstGeom prst="rect">
            <a:avLst/>
          </a:prstGeom>
        </p:spPr>
      </p:pic>
      <p:sp>
        <p:nvSpPr>
          <p:cNvPr id="10" name="Text 5"/>
          <p:cNvSpPr/>
          <p:nvPr/>
        </p:nvSpPr>
        <p:spPr>
          <a:xfrm>
            <a:off x="9652635" y="5644872"/>
            <a:ext cx="3276957" cy="301585"/>
          </a:xfrm>
          <a:prstGeom prst="rect">
            <a:avLst/>
          </a:prstGeom>
          <a:noFill/>
          <a:ln/>
        </p:spPr>
        <p:txBody>
          <a:bodyPr wrap="none" lIns="0" tIns="0" rIns="0" bIns="0" rtlCol="0" anchor="t"/>
          <a:lstStyle/>
          <a:p>
            <a:pPr algn="l" indent="0" marL="0">
              <a:lnSpc>
                <a:spcPts val="2350"/>
              </a:lnSpc>
              <a:buNone/>
            </a:pPr>
            <a:r>
              <a:rPr lang="en-US" sz="1900" b="1" dirty="0">
                <a:solidFill>
                  <a:srgbClr val="272525"/>
                </a:solidFill>
                <a:latin typeface="Inter Bold" pitchFamily="34" charset="0"/>
                <a:ea typeface="Inter Bold" pitchFamily="34" charset="-122"/>
                <a:cs typeface="Inter Bold" pitchFamily="34" charset="-120"/>
              </a:rPr>
              <a:t>Autonomous Vehicle Safety</a:t>
            </a:r>
            <a:endParaRPr lang="en-US" sz="1900" dirty="0"/>
          </a:p>
        </p:txBody>
      </p:sp>
      <p:sp>
        <p:nvSpPr>
          <p:cNvPr id="11" name="Text 6"/>
          <p:cNvSpPr/>
          <p:nvPr/>
        </p:nvSpPr>
        <p:spPr>
          <a:xfrm>
            <a:off x="9652635" y="6059091"/>
            <a:ext cx="4205288" cy="1524000"/>
          </a:xfrm>
          <a:prstGeom prst="rect">
            <a:avLst/>
          </a:prstGeom>
          <a:noFill/>
          <a:ln/>
        </p:spPr>
        <p:txBody>
          <a:bodyPr wrap="square" lIns="0" tIns="0" rIns="0" bIns="0" rtlCol="0" anchor="t"/>
          <a:lstStyle/>
          <a:p>
            <a:pPr algn="l" indent="0" marL="0">
              <a:lnSpc>
                <a:spcPts val="2400"/>
              </a:lnSpc>
              <a:buNone/>
            </a:pPr>
            <a:r>
              <a:rPr lang="en-US" sz="1500" dirty="0">
                <a:solidFill>
                  <a:srgbClr val="272525"/>
                </a:solidFill>
                <a:latin typeface="Inter" pitchFamily="34" charset="0"/>
                <a:ea typeface="Inter" pitchFamily="34" charset="-122"/>
                <a:cs typeface="Inter" pitchFamily="34" charset="-120"/>
              </a:rPr>
              <a:t>World models predict pedestrian behavior, vehicle trajectories, and environmental changes in real-time, dramatically improving safety and decision-making capabilities for self-driving systems.</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94730" y="1049179"/>
            <a:ext cx="12116753" cy="542687"/>
          </a:xfrm>
          <a:prstGeom prst="rect">
            <a:avLst/>
          </a:prstGeom>
          <a:noFill/>
          <a:ln/>
        </p:spPr>
        <p:txBody>
          <a:bodyPr wrap="none" lIns="0" tIns="0" rIns="0" bIns="0" rtlCol="0" anchor="t"/>
          <a:lstStyle/>
          <a:p>
            <a:pPr algn="l" indent="0" marL="0">
              <a:lnSpc>
                <a:spcPts val="4250"/>
              </a:lnSpc>
              <a:buNone/>
            </a:pPr>
            <a:r>
              <a:rPr lang="en-US" sz="3400" b="1" dirty="0">
                <a:solidFill>
                  <a:srgbClr val="000000"/>
                </a:solidFill>
                <a:latin typeface="Inter Bold" pitchFamily="34" charset="0"/>
                <a:ea typeface="Inter Bold" pitchFamily="34" charset="-122"/>
                <a:cs typeface="Inter Bold" pitchFamily="34" charset="-120"/>
              </a:rPr>
              <a:t>Strategic Takeaways: The Next Competitive Battleground</a:t>
            </a:r>
            <a:endParaRPr lang="en-US" sz="3400" dirty="0"/>
          </a:p>
        </p:txBody>
      </p:sp>
      <p:sp>
        <p:nvSpPr>
          <p:cNvPr id="3" name="Shape 1"/>
          <p:cNvSpPr/>
          <p:nvPr/>
        </p:nvSpPr>
        <p:spPr>
          <a:xfrm>
            <a:off x="694730" y="1895832"/>
            <a:ext cx="6544508" cy="2179558"/>
          </a:xfrm>
          <a:prstGeom prst="roundRect">
            <a:avLst>
              <a:gd name="adj" fmla="val 3347"/>
            </a:avLst>
          </a:prstGeom>
          <a:solidFill>
            <a:srgbClr val="DADBF1"/>
          </a:solidFill>
          <a:ln w="7620">
            <a:solidFill>
              <a:srgbClr val="C0C1D7"/>
            </a:solidFill>
            <a:prstDash val="solid"/>
          </a:ln>
        </p:spPr>
      </p:sp>
      <p:sp>
        <p:nvSpPr>
          <p:cNvPr id="4" name="Shape 2"/>
          <p:cNvSpPr/>
          <p:nvPr/>
        </p:nvSpPr>
        <p:spPr>
          <a:xfrm>
            <a:off x="875943" y="2077045"/>
            <a:ext cx="521018" cy="521017"/>
          </a:xfrm>
          <a:prstGeom prst="roundRect">
            <a:avLst>
              <a:gd name="adj" fmla="val 17548536"/>
            </a:avLst>
          </a:prstGeom>
          <a:solidFill>
            <a:srgbClr val="4950BC"/>
          </a:solidFill>
          <a:ln/>
        </p:spPr>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19175" y="2220278"/>
            <a:ext cx="234434" cy="234434"/>
          </a:xfrm>
          <a:prstGeom prst="rect">
            <a:avLst/>
          </a:prstGeom>
        </p:spPr>
      </p:pic>
      <p:sp>
        <p:nvSpPr>
          <p:cNvPr id="6" name="Text 3"/>
          <p:cNvSpPr/>
          <p:nvPr/>
        </p:nvSpPr>
        <p:spPr>
          <a:xfrm>
            <a:off x="875943" y="2749987"/>
            <a:ext cx="3893225" cy="271463"/>
          </a:xfrm>
          <a:prstGeom prst="rect">
            <a:avLst/>
          </a:prstGeom>
          <a:noFill/>
          <a:ln/>
        </p:spPr>
        <p:txBody>
          <a:bodyPr wrap="none" lIns="0" tIns="0" rIns="0" bIns="0" rtlCol="0" anchor="t"/>
          <a:lstStyle/>
          <a:p>
            <a:pPr algn="l" indent="0" marL="0">
              <a:lnSpc>
                <a:spcPts val="2100"/>
              </a:lnSpc>
              <a:buNone/>
            </a:pPr>
            <a:r>
              <a:rPr lang="en-US" sz="1700" b="1" dirty="0">
                <a:solidFill>
                  <a:srgbClr val="272525"/>
                </a:solidFill>
                <a:latin typeface="Inter Bold" pitchFamily="34" charset="0"/>
                <a:ea typeface="Inter Bold" pitchFamily="34" charset="-122"/>
                <a:cs typeface="Inter Bold" pitchFamily="34" charset="-120"/>
              </a:rPr>
              <a:t>Beyond Language to Physical Reality</a:t>
            </a:r>
            <a:endParaRPr lang="en-US" sz="1700" dirty="0"/>
          </a:p>
        </p:txBody>
      </p:sp>
      <p:sp>
        <p:nvSpPr>
          <p:cNvPr id="7" name="Text 4"/>
          <p:cNvSpPr/>
          <p:nvPr/>
        </p:nvSpPr>
        <p:spPr>
          <a:xfrm>
            <a:off x="875943" y="3112651"/>
            <a:ext cx="6182082" cy="781526"/>
          </a:xfrm>
          <a:prstGeom prst="rect">
            <a:avLst/>
          </a:prstGeom>
          <a:noFill/>
          <a:ln/>
        </p:spPr>
        <p:txBody>
          <a:bodyPr wrap="square" lIns="0" tIns="0" rIns="0" bIns="0" rtlCol="0" anchor="t"/>
          <a:lstStyle/>
          <a:p>
            <a:pPr algn="l" indent="0" marL="0">
              <a:lnSpc>
                <a:spcPts val="2050"/>
              </a:lnSpc>
              <a:buNone/>
            </a:pPr>
            <a:r>
              <a:rPr lang="en-US" sz="1350" dirty="0">
                <a:solidFill>
                  <a:srgbClr val="272525"/>
                </a:solidFill>
                <a:latin typeface="Inter" pitchFamily="34" charset="0"/>
                <a:ea typeface="Inter" pitchFamily="34" charset="-122"/>
                <a:cs typeface="Inter" pitchFamily="34" charset="-120"/>
              </a:rPr>
              <a:t>World models represent the next paradigm shift in AI, moving from text comprehension to understanding how reality actually works—unlocking entirely new categories of applications.</a:t>
            </a:r>
            <a:endParaRPr lang="en-US" sz="1350" dirty="0"/>
          </a:p>
        </p:txBody>
      </p:sp>
      <p:sp>
        <p:nvSpPr>
          <p:cNvPr id="8" name="Shape 5"/>
          <p:cNvSpPr/>
          <p:nvPr/>
        </p:nvSpPr>
        <p:spPr>
          <a:xfrm>
            <a:off x="7391162" y="1895832"/>
            <a:ext cx="6544508" cy="2179558"/>
          </a:xfrm>
          <a:prstGeom prst="roundRect">
            <a:avLst>
              <a:gd name="adj" fmla="val 3347"/>
            </a:avLst>
          </a:prstGeom>
          <a:solidFill>
            <a:srgbClr val="DADBF1"/>
          </a:solidFill>
          <a:ln w="7620">
            <a:solidFill>
              <a:srgbClr val="C0C1D7"/>
            </a:solidFill>
            <a:prstDash val="solid"/>
          </a:ln>
        </p:spPr>
      </p:sp>
      <p:sp>
        <p:nvSpPr>
          <p:cNvPr id="9" name="Shape 6"/>
          <p:cNvSpPr/>
          <p:nvPr/>
        </p:nvSpPr>
        <p:spPr>
          <a:xfrm>
            <a:off x="7572375" y="2077045"/>
            <a:ext cx="521018" cy="521017"/>
          </a:xfrm>
          <a:prstGeom prst="roundRect">
            <a:avLst>
              <a:gd name="adj" fmla="val 17548536"/>
            </a:avLst>
          </a:prstGeom>
          <a:solidFill>
            <a:srgbClr val="4950BC"/>
          </a:solidFill>
          <a:ln/>
        </p:spPr>
      </p:sp>
      <p:pic>
        <p:nvPicPr>
          <p:cNvPr id="1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15607" y="2220278"/>
            <a:ext cx="234434" cy="234434"/>
          </a:xfrm>
          <a:prstGeom prst="rect">
            <a:avLst/>
          </a:prstGeom>
        </p:spPr>
      </p:pic>
      <p:sp>
        <p:nvSpPr>
          <p:cNvPr id="11" name="Text 7"/>
          <p:cNvSpPr/>
          <p:nvPr/>
        </p:nvSpPr>
        <p:spPr>
          <a:xfrm>
            <a:off x="7572375" y="2749987"/>
            <a:ext cx="2914055" cy="271463"/>
          </a:xfrm>
          <a:prstGeom prst="rect">
            <a:avLst/>
          </a:prstGeom>
          <a:noFill/>
          <a:ln/>
        </p:spPr>
        <p:txBody>
          <a:bodyPr wrap="none" lIns="0" tIns="0" rIns="0" bIns="0" rtlCol="0" anchor="t"/>
          <a:lstStyle/>
          <a:p>
            <a:pPr algn="l" indent="0" marL="0">
              <a:lnSpc>
                <a:spcPts val="2100"/>
              </a:lnSpc>
              <a:buNone/>
            </a:pPr>
            <a:r>
              <a:rPr lang="en-US" sz="1700" b="1" dirty="0">
                <a:solidFill>
                  <a:srgbClr val="272525"/>
                </a:solidFill>
                <a:latin typeface="Inter Bold" pitchFamily="34" charset="0"/>
                <a:ea typeface="Inter Bold" pitchFamily="34" charset="-122"/>
                <a:cs typeface="Inter Bold" pitchFamily="34" charset="-120"/>
              </a:rPr>
              <a:t>Solution to Peak Data Crisis</a:t>
            </a:r>
            <a:endParaRPr lang="en-US" sz="1700" dirty="0"/>
          </a:p>
        </p:txBody>
      </p:sp>
      <p:sp>
        <p:nvSpPr>
          <p:cNvPr id="12" name="Text 8"/>
          <p:cNvSpPr/>
          <p:nvPr/>
        </p:nvSpPr>
        <p:spPr>
          <a:xfrm>
            <a:off x="7572375" y="3112651"/>
            <a:ext cx="6182082" cy="781526"/>
          </a:xfrm>
          <a:prstGeom prst="rect">
            <a:avLst/>
          </a:prstGeom>
          <a:noFill/>
          <a:ln/>
        </p:spPr>
        <p:txBody>
          <a:bodyPr wrap="square" lIns="0" tIns="0" rIns="0" bIns="0" rtlCol="0" anchor="t"/>
          <a:lstStyle/>
          <a:p>
            <a:pPr algn="l" indent="0" marL="0">
              <a:lnSpc>
                <a:spcPts val="2050"/>
              </a:lnSpc>
              <a:buNone/>
            </a:pPr>
            <a:r>
              <a:rPr lang="en-US" sz="1350" dirty="0">
                <a:solidFill>
                  <a:srgbClr val="272525"/>
                </a:solidFill>
                <a:latin typeface="Inter" pitchFamily="34" charset="0"/>
                <a:ea typeface="Inter" pitchFamily="34" charset="-122"/>
                <a:cs typeface="Inter" pitchFamily="34" charset="-120"/>
              </a:rPr>
              <a:t>As language models exhaust available text, world models tap into abundant video and spatial data, circumventing the limitations that constrain LLM development.</a:t>
            </a:r>
            <a:endParaRPr lang="en-US" sz="1350" dirty="0"/>
          </a:p>
        </p:txBody>
      </p:sp>
      <p:sp>
        <p:nvSpPr>
          <p:cNvPr id="13" name="Shape 9"/>
          <p:cNvSpPr/>
          <p:nvPr/>
        </p:nvSpPr>
        <p:spPr>
          <a:xfrm>
            <a:off x="694730" y="4227314"/>
            <a:ext cx="6544508" cy="2179558"/>
          </a:xfrm>
          <a:prstGeom prst="roundRect">
            <a:avLst>
              <a:gd name="adj" fmla="val 3347"/>
            </a:avLst>
          </a:prstGeom>
          <a:solidFill>
            <a:srgbClr val="DADBF1"/>
          </a:solidFill>
          <a:ln w="7620">
            <a:solidFill>
              <a:srgbClr val="C0C1D7"/>
            </a:solidFill>
            <a:prstDash val="solid"/>
          </a:ln>
        </p:spPr>
      </p:sp>
      <p:sp>
        <p:nvSpPr>
          <p:cNvPr id="14" name="Shape 10"/>
          <p:cNvSpPr/>
          <p:nvPr/>
        </p:nvSpPr>
        <p:spPr>
          <a:xfrm>
            <a:off x="875943" y="4408527"/>
            <a:ext cx="521018" cy="521017"/>
          </a:xfrm>
          <a:prstGeom prst="roundRect">
            <a:avLst>
              <a:gd name="adj" fmla="val 17548536"/>
            </a:avLst>
          </a:prstGeom>
          <a:solidFill>
            <a:srgbClr val="4950BC"/>
          </a:solidFill>
          <a:ln/>
        </p:spPr>
      </p:sp>
      <p:pic>
        <p:nvPicPr>
          <p:cNvPr id="1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19175" y="4551759"/>
            <a:ext cx="234434" cy="234434"/>
          </a:xfrm>
          <a:prstGeom prst="rect">
            <a:avLst/>
          </a:prstGeom>
        </p:spPr>
      </p:pic>
      <p:sp>
        <p:nvSpPr>
          <p:cNvPr id="16" name="Text 11"/>
          <p:cNvSpPr/>
          <p:nvPr/>
        </p:nvSpPr>
        <p:spPr>
          <a:xfrm>
            <a:off x="875943" y="5081468"/>
            <a:ext cx="2540794" cy="271463"/>
          </a:xfrm>
          <a:prstGeom prst="rect">
            <a:avLst/>
          </a:prstGeom>
          <a:noFill/>
          <a:ln/>
        </p:spPr>
        <p:txBody>
          <a:bodyPr wrap="none" lIns="0" tIns="0" rIns="0" bIns="0" rtlCol="0" anchor="t"/>
          <a:lstStyle/>
          <a:p>
            <a:pPr algn="l" indent="0" marL="0">
              <a:lnSpc>
                <a:spcPts val="2100"/>
              </a:lnSpc>
              <a:buNone/>
            </a:pPr>
            <a:r>
              <a:rPr lang="en-US" sz="1700" b="1" dirty="0">
                <a:solidFill>
                  <a:srgbClr val="272525"/>
                </a:solidFill>
                <a:latin typeface="Inter Bold" pitchFamily="34" charset="0"/>
                <a:ea typeface="Inter Bold" pitchFamily="34" charset="-122"/>
                <a:cs typeface="Inter Bold" pitchFamily="34" charset="-120"/>
              </a:rPr>
              <a:t>Essential for Physical AI</a:t>
            </a:r>
            <a:endParaRPr lang="en-US" sz="1700" dirty="0"/>
          </a:p>
        </p:txBody>
      </p:sp>
      <p:sp>
        <p:nvSpPr>
          <p:cNvPr id="17" name="Text 12"/>
          <p:cNvSpPr/>
          <p:nvPr/>
        </p:nvSpPr>
        <p:spPr>
          <a:xfrm>
            <a:off x="875943" y="5444133"/>
            <a:ext cx="6182082" cy="781526"/>
          </a:xfrm>
          <a:prstGeom prst="rect">
            <a:avLst/>
          </a:prstGeom>
          <a:noFill/>
          <a:ln/>
        </p:spPr>
        <p:txBody>
          <a:bodyPr wrap="square" lIns="0" tIns="0" rIns="0" bIns="0" rtlCol="0" anchor="t"/>
          <a:lstStyle/>
          <a:p>
            <a:pPr algn="l" indent="0" marL="0">
              <a:lnSpc>
                <a:spcPts val="2050"/>
              </a:lnSpc>
              <a:buNone/>
            </a:pPr>
            <a:r>
              <a:rPr lang="en-US" sz="1350" dirty="0">
                <a:solidFill>
                  <a:srgbClr val="272525"/>
                </a:solidFill>
                <a:latin typeface="Inter" pitchFamily="34" charset="0"/>
                <a:ea typeface="Inter" pitchFamily="34" charset="-122"/>
                <a:cs typeface="Inter" pitchFamily="34" charset="-120"/>
              </a:rPr>
              <a:t>Robotics, AR/VR, autonomous systems, and embodied AI applications require spatial understanding—world models are the foundational technology making these innovations possible.</a:t>
            </a:r>
            <a:endParaRPr lang="en-US" sz="1350" dirty="0"/>
          </a:p>
        </p:txBody>
      </p:sp>
      <p:sp>
        <p:nvSpPr>
          <p:cNvPr id="18" name="Shape 13"/>
          <p:cNvSpPr/>
          <p:nvPr/>
        </p:nvSpPr>
        <p:spPr>
          <a:xfrm>
            <a:off x="7391162" y="4227314"/>
            <a:ext cx="6544508" cy="2179558"/>
          </a:xfrm>
          <a:prstGeom prst="roundRect">
            <a:avLst>
              <a:gd name="adj" fmla="val 3347"/>
            </a:avLst>
          </a:prstGeom>
          <a:solidFill>
            <a:srgbClr val="DADBF1"/>
          </a:solidFill>
          <a:ln w="7620">
            <a:solidFill>
              <a:srgbClr val="C0C1D7"/>
            </a:solidFill>
            <a:prstDash val="solid"/>
          </a:ln>
        </p:spPr>
      </p:sp>
      <p:sp>
        <p:nvSpPr>
          <p:cNvPr id="19" name="Shape 14"/>
          <p:cNvSpPr/>
          <p:nvPr/>
        </p:nvSpPr>
        <p:spPr>
          <a:xfrm>
            <a:off x="7572375" y="4408527"/>
            <a:ext cx="521018" cy="521017"/>
          </a:xfrm>
          <a:prstGeom prst="roundRect">
            <a:avLst>
              <a:gd name="adj" fmla="val 17548536"/>
            </a:avLst>
          </a:prstGeom>
          <a:solidFill>
            <a:srgbClr val="4950BC"/>
          </a:solidFill>
          <a:ln/>
        </p:spPr>
      </p:sp>
      <p:pic>
        <p:nvPicPr>
          <p:cNvPr id="20"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15607" y="4551759"/>
            <a:ext cx="234434" cy="234434"/>
          </a:xfrm>
          <a:prstGeom prst="rect">
            <a:avLst/>
          </a:prstGeom>
        </p:spPr>
      </p:pic>
      <p:sp>
        <p:nvSpPr>
          <p:cNvPr id="21" name="Text 15"/>
          <p:cNvSpPr/>
          <p:nvPr/>
        </p:nvSpPr>
        <p:spPr>
          <a:xfrm>
            <a:off x="7572375" y="5081468"/>
            <a:ext cx="2410420" cy="271463"/>
          </a:xfrm>
          <a:prstGeom prst="rect">
            <a:avLst/>
          </a:prstGeom>
          <a:noFill/>
          <a:ln/>
        </p:spPr>
        <p:txBody>
          <a:bodyPr wrap="none" lIns="0" tIns="0" rIns="0" bIns="0" rtlCol="0" anchor="t"/>
          <a:lstStyle/>
          <a:p>
            <a:pPr algn="l" indent="0" marL="0">
              <a:lnSpc>
                <a:spcPts val="2100"/>
              </a:lnSpc>
              <a:buNone/>
            </a:pPr>
            <a:r>
              <a:rPr lang="en-US" sz="1700" b="1" dirty="0">
                <a:solidFill>
                  <a:srgbClr val="272525"/>
                </a:solidFill>
                <a:latin typeface="Inter Bold" pitchFamily="34" charset="0"/>
                <a:ea typeface="Inter Bold" pitchFamily="34" charset="-122"/>
                <a:cs typeface="Inter Bold" pitchFamily="34" charset="-120"/>
              </a:rPr>
              <a:t>The New AI Arms Race</a:t>
            </a:r>
            <a:endParaRPr lang="en-US" sz="1700" dirty="0"/>
          </a:p>
        </p:txBody>
      </p:sp>
      <p:sp>
        <p:nvSpPr>
          <p:cNvPr id="22" name="Text 16"/>
          <p:cNvSpPr/>
          <p:nvPr/>
        </p:nvSpPr>
        <p:spPr>
          <a:xfrm>
            <a:off x="7572375" y="5444133"/>
            <a:ext cx="6182082" cy="781526"/>
          </a:xfrm>
          <a:prstGeom prst="rect">
            <a:avLst/>
          </a:prstGeom>
          <a:noFill/>
          <a:ln/>
        </p:spPr>
        <p:txBody>
          <a:bodyPr wrap="square" lIns="0" tIns="0" rIns="0" bIns="0" rtlCol="0" anchor="t"/>
          <a:lstStyle/>
          <a:p>
            <a:pPr algn="l" indent="0" marL="0">
              <a:lnSpc>
                <a:spcPts val="2050"/>
              </a:lnSpc>
              <a:buNone/>
            </a:pPr>
            <a:r>
              <a:rPr lang="en-US" sz="1350" dirty="0">
                <a:solidFill>
                  <a:srgbClr val="272525"/>
                </a:solidFill>
                <a:latin typeface="Inter" pitchFamily="34" charset="0"/>
                <a:ea typeface="Inter" pitchFamily="34" charset="-122"/>
                <a:cs typeface="Inter" pitchFamily="34" charset="-120"/>
              </a:rPr>
              <a:t>With $5 billion valuations and major tech giants investing heavily, organizations adopting world model capabilities early will gain decisive competitive advantages in the spatial AI era.</a:t>
            </a:r>
            <a:endParaRPr lang="en-US" sz="1350" dirty="0"/>
          </a:p>
        </p:txBody>
      </p:sp>
      <p:sp>
        <p:nvSpPr>
          <p:cNvPr id="23" name="Text 17"/>
          <p:cNvSpPr/>
          <p:nvPr/>
        </p:nvSpPr>
        <p:spPr>
          <a:xfrm>
            <a:off x="955238" y="6748820"/>
            <a:ext cx="12980432" cy="260509"/>
          </a:xfrm>
          <a:prstGeom prst="rect">
            <a:avLst/>
          </a:prstGeom>
          <a:noFill/>
          <a:ln/>
        </p:spPr>
        <p:txBody>
          <a:bodyPr wrap="none" lIns="0" tIns="0" rIns="0" bIns="0" rtlCol="0" anchor="t"/>
          <a:lstStyle/>
          <a:p>
            <a:pPr algn="l" indent="0" marL="0">
              <a:lnSpc>
                <a:spcPts val="2050"/>
              </a:lnSpc>
              <a:buNone/>
            </a:pPr>
            <a:r>
              <a:rPr lang="en-US" sz="1350" dirty="0">
                <a:solidFill>
                  <a:srgbClr val="272525"/>
                </a:solidFill>
                <a:latin typeface="Inter" pitchFamily="34" charset="0"/>
                <a:ea typeface="Inter" pitchFamily="34" charset="-122"/>
                <a:cs typeface="Inter" pitchFamily="34" charset="-120"/>
              </a:rPr>
              <a:t>The AI revolution is shifting from understanding words to understanding worlds. Position your organisation at the forefront of this transformation.</a:t>
            </a:r>
            <a:endParaRPr lang="en-US" sz="1350" dirty="0"/>
          </a:p>
        </p:txBody>
      </p:sp>
      <p:sp>
        <p:nvSpPr>
          <p:cNvPr id="24" name="Shape 18"/>
          <p:cNvSpPr/>
          <p:nvPr/>
        </p:nvSpPr>
        <p:spPr>
          <a:xfrm>
            <a:off x="694730" y="6577846"/>
            <a:ext cx="22860" cy="602456"/>
          </a:xfrm>
          <a:prstGeom prst="rect">
            <a:avLst/>
          </a:prstGeom>
          <a:solidFill>
            <a:srgbClr val="4950BC"/>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2026-02-11T07:14:40Z</dcterms:created>
  <dcterms:modified xsi:type="dcterms:W3CDTF">2026-02-11T07:14:40Z</dcterms:modified>
</cp:coreProperties>
</file>